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7" r:id="rId2"/>
  </p:sldMasterIdLst>
  <p:notesMasterIdLst>
    <p:notesMasterId r:id="rId65"/>
  </p:notesMasterIdLst>
  <p:sldIdLst>
    <p:sldId id="1254" r:id="rId3"/>
    <p:sldId id="257" r:id="rId4"/>
    <p:sldId id="566" r:id="rId5"/>
    <p:sldId id="567" r:id="rId6"/>
    <p:sldId id="568" r:id="rId7"/>
    <p:sldId id="561" r:id="rId8"/>
    <p:sldId id="1233" r:id="rId9"/>
    <p:sldId id="563" r:id="rId10"/>
    <p:sldId id="565" r:id="rId11"/>
    <p:sldId id="569" r:id="rId12"/>
    <p:sldId id="272" r:id="rId13"/>
    <p:sldId id="570" r:id="rId14"/>
    <p:sldId id="261" r:id="rId15"/>
    <p:sldId id="262" r:id="rId16"/>
    <p:sldId id="263" r:id="rId17"/>
    <p:sldId id="1234" r:id="rId18"/>
    <p:sldId id="1235" r:id="rId19"/>
    <p:sldId id="264" r:id="rId20"/>
    <p:sldId id="573" r:id="rId21"/>
    <p:sldId id="574" r:id="rId22"/>
    <p:sldId id="280" r:id="rId23"/>
    <p:sldId id="276" r:id="rId24"/>
    <p:sldId id="265" r:id="rId25"/>
    <p:sldId id="575" r:id="rId26"/>
    <p:sldId id="576" r:id="rId27"/>
    <p:sldId id="1257" r:id="rId28"/>
    <p:sldId id="588" r:id="rId29"/>
    <p:sldId id="577" r:id="rId30"/>
    <p:sldId id="269" r:id="rId31"/>
    <p:sldId id="271" r:id="rId32"/>
    <p:sldId id="1256" r:id="rId33"/>
    <p:sldId id="1255" r:id="rId34"/>
    <p:sldId id="579" r:id="rId35"/>
    <p:sldId id="1258" r:id="rId36"/>
    <p:sldId id="278" r:id="rId37"/>
    <p:sldId id="580" r:id="rId38"/>
    <p:sldId id="268" r:id="rId39"/>
    <p:sldId id="306" r:id="rId40"/>
    <p:sldId id="311" r:id="rId41"/>
    <p:sldId id="312" r:id="rId42"/>
    <p:sldId id="313" r:id="rId43"/>
    <p:sldId id="314" r:id="rId44"/>
    <p:sldId id="315" r:id="rId45"/>
    <p:sldId id="317" r:id="rId46"/>
    <p:sldId id="318" r:id="rId47"/>
    <p:sldId id="1248" r:id="rId48"/>
    <p:sldId id="296" r:id="rId49"/>
    <p:sldId id="297" r:id="rId50"/>
    <p:sldId id="298" r:id="rId51"/>
    <p:sldId id="299" r:id="rId52"/>
    <p:sldId id="300" r:id="rId53"/>
    <p:sldId id="301" r:id="rId54"/>
    <p:sldId id="305" r:id="rId55"/>
    <p:sldId id="302" r:id="rId56"/>
    <p:sldId id="303" r:id="rId57"/>
    <p:sldId id="304" r:id="rId58"/>
    <p:sldId id="586" r:id="rId59"/>
    <p:sldId id="1249" r:id="rId60"/>
    <p:sldId id="1250" r:id="rId61"/>
    <p:sldId id="1252" r:id="rId62"/>
    <p:sldId id="1253" r:id="rId63"/>
    <p:sldId id="517" r:id="rId6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C11F"/>
    <a:srgbClr val="00CC00"/>
    <a:srgbClr val="200AC2"/>
    <a:srgbClr val="990000"/>
    <a:srgbClr val="F36253"/>
    <a:srgbClr val="57F380"/>
    <a:srgbClr val="008000"/>
    <a:srgbClr val="04D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9" autoAdjust="0"/>
    <p:restoredTop sz="99137" autoAdjust="0"/>
  </p:normalViewPr>
  <p:slideViewPr>
    <p:cSldViewPr>
      <p:cViewPr varScale="1">
        <p:scale>
          <a:sx n="70" d="100"/>
          <a:sy n="70" d="100"/>
        </p:scale>
        <p:origin x="12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0E82548-1889-47D3-BC8E-8518858F4076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EE8A7C-228C-4810-8C08-00E88F34BBE2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876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t>Esta apresentação demonstra os novos recursos do PowerPoint e é visualizada com melhor resolução no modo Apresentação de Slides. Esses slides foram projetados para fornecer a você idéias excelentes de criação de apresentações no PowerPoint 2010.</a:t>
            </a:r>
          </a:p>
          <a:p>
            <a:pPr eaLnBrk="1" hangingPunct="1">
              <a:spcBef>
                <a:spcPct val="0"/>
              </a:spcBef>
            </a:pPr>
            <a:endParaRPr/>
          </a:p>
          <a:p>
            <a:pPr eaLnBrk="1" hangingPunct="1">
              <a:spcBef>
                <a:spcPct val="0"/>
              </a:spcBef>
            </a:pPr>
            <a:r>
              <a:t>Para obter mais exemplos de modelos, clique na guia Arquivo e, na guia Novo, clique em Exemplos de Modelos.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84D88-16B9-4826-B747-A06EBA84AB75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54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FAA25D-12D5-47BC-90EB-2D641E69CF62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132157F-C715-4188-AF1D-E7580B639F08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12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ídia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pt-BR"/>
            </a:lvl1pPr>
          </a:lstStyle>
          <a:p>
            <a:pPr lvl="0"/>
            <a:r>
              <a:rPr lang="pt-BR" noProof="0"/>
              <a:t>Clique no ícone para adicionar mídia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pt-BR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DCAA58E-35CD-43D8-B8A0-FB8150CC3A97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4CFADA6-8CAE-45D7-BE41-82BB0230C808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47413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pt-BR" sz="3200"/>
            </a:lvl1pPr>
            <a:lvl2pPr marL="457200" indent="0" eaLnBrk="1" latinLnBrk="0" hangingPunct="1">
              <a:buNone/>
              <a:defRPr kumimoji="0" lang="pt-BR" sz="2800"/>
            </a:lvl2pPr>
            <a:lvl3pPr marL="914400" indent="0" eaLnBrk="1" latinLnBrk="0" hangingPunct="1">
              <a:buNone/>
              <a:defRPr kumimoji="0" lang="pt-BR" sz="2400"/>
            </a:lvl3pPr>
            <a:lvl4pPr marL="1371600" indent="0" eaLnBrk="1" latinLnBrk="0" hangingPunct="1">
              <a:buNone/>
              <a:defRPr kumimoji="0" lang="pt-BR" sz="2000"/>
            </a:lvl4pPr>
            <a:lvl5pPr marL="1828800" indent="0" eaLnBrk="1" latinLnBrk="0" hangingPunct="1">
              <a:buNone/>
              <a:defRPr kumimoji="0" lang="pt-BR" sz="2000"/>
            </a:lvl5pPr>
            <a:lvl6pPr marL="2286000" indent="0" eaLnBrk="1" latinLnBrk="0" hangingPunct="1">
              <a:buNone/>
              <a:defRPr kumimoji="0" lang="pt-BR" sz="2000"/>
            </a:lvl6pPr>
            <a:lvl7pPr marL="2743200" indent="0" eaLnBrk="1" latinLnBrk="0" hangingPunct="1">
              <a:buNone/>
              <a:defRPr kumimoji="0" lang="pt-BR" sz="2000"/>
            </a:lvl7pPr>
            <a:lvl8pPr marL="3200400" indent="0" eaLnBrk="1" latinLnBrk="0" hangingPunct="1">
              <a:buNone/>
              <a:defRPr kumimoji="0" lang="pt-BR" sz="2000"/>
            </a:lvl8pPr>
            <a:lvl9pPr marL="3657600" indent="0" eaLnBrk="1" latinLnBrk="0" hangingPunct="1">
              <a:buNone/>
              <a:defRPr kumimoji="0" lang="pt-BR"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pt-BR" sz="1400"/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4CA7309-5019-44A9-9CE2-138A1B946191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0D7B4C-D9A5-450A-AADB-122ADABAD8D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61230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Texto Vertic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4044A-7527-4437-9C15-70C45E7C209B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BF33-80FF-452C-ACE9-B8ED3373E796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81746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31C125E8-216B-4260-B417-3DDAAED56703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DDCCF9A5-2225-4D38-8493-AE1CF6E06C23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4152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FDA86-98E9-4045-A1EA-B1F0C45FEB93}" type="datetimeFigureOut">
              <a:rPr lang="pt-BR"/>
              <a:pPr>
                <a:defRPr/>
              </a:pPr>
              <a:t>07/06/2024</a:t>
            </a:fld>
            <a:endParaRPr lang="pt-BR"/>
          </a:p>
        </p:txBody>
      </p:sp>
      <p:sp>
        <p:nvSpPr>
          <p:cNvPr id="5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39190-379D-4ADA-94B1-1FDF9F28A1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712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586F1-00E3-47B5-82E5-2E8D4E43DE84}" type="datetimeFigureOut">
              <a:rPr lang="pt-BR"/>
              <a:pPr>
                <a:defRPr/>
              </a:pPr>
              <a:t>07/06/2024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EC994-F79E-42D5-845F-7365D1CE943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8104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5513D-80D4-48ED-8900-94BA74EC5D3E}" type="datetimeFigureOut">
              <a:rPr lang="en-US"/>
              <a:pPr>
                <a:defRPr/>
              </a:pPr>
              <a:t>6/7/2024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3B389-681A-43C7-BAEB-8901AD3063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724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4814A-311B-4F58-BFD6-703FDBB55EB0}" type="datetimeFigureOut">
              <a:rPr lang="pt-BR"/>
              <a:pPr>
                <a:defRPr/>
              </a:pPr>
              <a:t>07/06/2024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A74CB-5C7B-4CB9-AB81-8D96176299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72034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A479-5BCC-488D-AE6A-DCB81C7C430B}" type="datetimeFigureOut">
              <a:rPr lang="pt-BR"/>
              <a:pPr>
                <a:defRPr/>
              </a:pPr>
              <a:t>07/06/2024</a:t>
            </a:fld>
            <a:endParaRPr lang="pt-BR"/>
          </a:p>
        </p:txBody>
      </p:sp>
      <p:sp>
        <p:nvSpPr>
          <p:cNvPr id="8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51D6B-0CA3-44E6-B366-E4A6327D62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2221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845F9-9ABD-4F24-8731-3E5AB92FE0B5}" type="datetimeFigureOut">
              <a:rPr lang="pt-BR"/>
              <a:pPr>
                <a:defRPr/>
              </a:pPr>
              <a:t>07/06/2024</a:t>
            </a:fld>
            <a:endParaRPr lang="pt-BR"/>
          </a:p>
        </p:txBody>
      </p:sp>
      <p:sp>
        <p:nvSpPr>
          <p:cNvPr id="4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7D7E6-4BEC-44CF-9FD3-35D995A557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41284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1" cap="all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pt-BR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pt-B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A3696203-2E93-45C6-BF95-ED272E3B3542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68546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75536-D7FC-4C6D-BD98-7ACF0A5583E8}" type="datetimeFigureOut">
              <a:rPr lang="pt-BR"/>
              <a:pPr>
                <a:defRPr/>
              </a:pPr>
              <a:t>07/06/2024</a:t>
            </a:fld>
            <a:endParaRPr lang="pt-BR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A7185-A1A2-45AE-B115-C1136C4B98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48323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10D69-0DE6-4125-AAFC-A116D0649143}" type="datetimeFigureOut">
              <a:rPr lang="pt-BR"/>
              <a:pPr>
                <a:defRPr/>
              </a:pPr>
              <a:t>07/06/2024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83F63-71ED-47F3-9770-446C12642C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07285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com Único Canto Aparado e Arredondad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Triângulo retângu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orma liv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10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E55DA-5261-4BEC-9891-E0D9998F02F1}" type="datetimeFigureOut">
              <a:rPr lang="pt-BR"/>
              <a:pPr>
                <a:defRPr/>
              </a:pPr>
              <a:t>07/06/2024</a:t>
            </a:fld>
            <a:endParaRPr lang="pt-BR"/>
          </a:p>
        </p:txBody>
      </p:sp>
      <p:sp>
        <p:nvSpPr>
          <p:cNvPr id="11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EFA45-D1BB-405A-B693-4DF35150ED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66589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1CDA7-723B-4AE1-A77C-CC45E990237C}" type="datetimeFigureOut">
              <a:rPr lang="pt-BR"/>
              <a:pPr>
                <a:defRPr/>
              </a:pPr>
              <a:t>07/06/2024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3A3FA-5F21-4CCF-992A-A9F6BD8F74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2883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364C5-4592-4BB4-899B-0D54EBAED4C4}" type="datetimeFigureOut">
              <a:rPr lang="pt-BR"/>
              <a:pPr>
                <a:defRPr/>
              </a:pPr>
              <a:t>07/06/2024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93A9F-C1C5-40C2-9EC6-BEB63523CC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7901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A67B0-81F3-4005-A657-8EA242A4E4A2}" type="datetimeFigureOut">
              <a:rPr lang="pt-BR"/>
              <a:pPr>
                <a:defRPr/>
              </a:pPr>
              <a:t>07/06/2024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9C16E-5D60-48A4-B562-C31411C595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66680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e Texto em cima do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9B1D5-FF5A-405F-862F-19096F05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B79AFF-88CF-4650-B10A-5FAB7B63D3F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7772400" cy="1981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12F7E68-2B10-473E-B647-75530AE9B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0" y="4235450"/>
            <a:ext cx="7772400" cy="1981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8FB46A-BAB0-4087-B1F4-2553EA60D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66ABB0-A90F-4481-9427-E1FE3ACC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B42629-F6C0-4C49-910C-F4636960A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fld id="{DE6B7EDD-0848-4ECB-9458-59093DECA9AB}" type="slidenum">
              <a:rPr lang="pt-BR" altLang="pt-BR"/>
              <a:pPr/>
              <a:t>‹nº›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3169412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3E575941-252E-4A48-A26B-77F9DD370683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2B3ED130-5B6B-4086-A6F3-E271F10719FC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248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26087F8C-0113-4856-87FD-50558FA64E39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D1262135-F945-4F7B-98C7-20F91B22856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36334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pt-BR" sz="2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64343-C91D-4E28-AD07-EE44447B3366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FB55B-16E4-420C-8869-00382334D2A3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289826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444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pt-BR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375248-8724-4E1A-99B1-66D3005B666D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C6A4A02-E950-47D0-A093-4FF6B61D5FDC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305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Títul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pt-BR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pt-BR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pt-BR" sz="2000" b="1"/>
            </a:lvl2pPr>
            <a:lvl3pPr marL="914400" indent="0" eaLnBrk="1" latinLnBrk="0" hangingPunct="1">
              <a:buNone/>
              <a:defRPr kumimoji="0" lang="pt-BR" sz="1800" b="1"/>
            </a:lvl3pPr>
            <a:lvl4pPr marL="1371600" indent="0" eaLnBrk="1" latinLnBrk="0" hangingPunct="1">
              <a:buNone/>
              <a:defRPr kumimoji="0" lang="pt-BR" sz="1600" b="1"/>
            </a:lvl4pPr>
            <a:lvl5pPr marL="1828800" indent="0" eaLnBrk="1" latinLnBrk="0" hangingPunct="1">
              <a:buNone/>
              <a:defRPr kumimoji="0" lang="pt-BR" sz="1600" b="1"/>
            </a:lvl5pPr>
            <a:lvl6pPr marL="2286000" indent="0" eaLnBrk="1" latinLnBrk="0" hangingPunct="1">
              <a:buNone/>
              <a:defRPr kumimoji="0" lang="pt-BR" sz="1600" b="1"/>
            </a:lvl6pPr>
            <a:lvl7pPr marL="2743200" indent="0" eaLnBrk="1" latinLnBrk="0" hangingPunct="1">
              <a:buNone/>
              <a:defRPr kumimoji="0" lang="pt-BR" sz="1600" b="1"/>
            </a:lvl7pPr>
            <a:lvl8pPr marL="3200400" indent="0" eaLnBrk="1" latinLnBrk="0" hangingPunct="1">
              <a:buNone/>
              <a:defRPr kumimoji="0" lang="pt-BR" sz="1600" b="1"/>
            </a:lvl8pPr>
            <a:lvl9pPr marL="3657600" indent="0" eaLnBrk="1" latinLnBrk="0" hangingPunct="1">
              <a:buNone/>
              <a:defRPr kumimoji="0" lang="pt-BR"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2E996-0DA3-4172-AED1-D4E67DA0B357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57C7D-55CA-4510-B03D-8B3B1C5BB2CF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1319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m Texto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pt-BR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pt-BR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044F5F-2A2E-4325-8077-EB483F759F4C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97FD9D3-CC37-49E8-A373-C441980999F7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936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pt-BR" sz="2000" b="1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bg1"/>
                </a:solidFill>
              </a:defRPr>
            </a:lvl1pPr>
            <a:lvl2pPr eaLnBrk="1" latinLnBrk="0" hangingPunct="1">
              <a:defRPr kumimoji="0" lang="pt-BR" sz="2800">
                <a:solidFill>
                  <a:schemeClr val="bg1"/>
                </a:solidFill>
              </a:defRPr>
            </a:lvl2pPr>
            <a:lvl3pPr eaLnBrk="1" latinLnBrk="0" hangingPunct="1">
              <a:defRPr kumimoji="0" lang="pt-BR" sz="2400">
                <a:solidFill>
                  <a:schemeClr val="bg1"/>
                </a:solidFill>
              </a:defRPr>
            </a:lvl3pPr>
            <a:lvl4pPr eaLnBrk="1" latinLnBrk="0" hangingPunct="1">
              <a:defRPr kumimoji="0" lang="pt-BR" sz="2000">
                <a:solidFill>
                  <a:schemeClr val="bg1"/>
                </a:solidFill>
              </a:defRPr>
            </a:lvl4pPr>
            <a:lvl5pPr eaLnBrk="1" latinLnBrk="0" hangingPunct="1">
              <a:defRPr kumimoji="0" lang="pt-BR" sz="2000">
                <a:solidFill>
                  <a:schemeClr val="bg1"/>
                </a:solidFill>
              </a:defRPr>
            </a:lvl5pPr>
            <a:lvl6pPr eaLnBrk="1" latinLnBrk="0" hangingPunct="1">
              <a:defRPr kumimoji="0" lang="pt-BR" sz="2000"/>
            </a:lvl6pPr>
            <a:lvl7pPr eaLnBrk="1" latinLnBrk="0" hangingPunct="1">
              <a:defRPr kumimoji="0" lang="pt-BR" sz="2000"/>
            </a:lvl7pPr>
            <a:lvl8pPr eaLnBrk="1" latinLnBrk="0" hangingPunct="1">
              <a:defRPr kumimoji="0" lang="pt-BR" sz="2000"/>
            </a:lvl8pPr>
            <a:lvl9pPr eaLnBrk="1" latinLnBrk="0" hangingPunct="1">
              <a:defRPr kumimoji="0" lang="pt-BR"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 eaLnBrk="1" latinLnBrk="0" hangingPunct="1">
              <a:buNone/>
              <a:defRPr kumimoji="0" lang="pt-BR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655D10-C462-4FAF-B2C7-6AB1944D2C05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419C6DD-BC98-4E06-8332-BCF7E8C92D69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28023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376F9D-52F6-485D-8EB9-0E2AA2FC93B9}" type="datetimeFigureOut">
              <a:rPr lang="pt-BR"/>
              <a:pPr>
                <a:defRPr/>
              </a:pPr>
              <a:t>07/06/2024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62278C-A533-4625-83E3-4C855E98EB8C}" type="slidenum">
              <a:rPr/>
              <a:pPr>
                <a:defRPr/>
              </a:pPr>
              <a:t>‹nº›</a:t>
            </a:fld>
            <a:endParaRPr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  <p:sldLayoutId id="2147484705" r:id="rId12"/>
    <p:sldLayoutId id="2147484706" r:id="rId13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t-BR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pt-BR"/>
      </a:defPPr>
      <a:lvl1pPr marL="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052" name="Espaço Reservado para Títu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2053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07ED14-2D3E-4E2A-87FF-593A651DF246}" type="datetimeFigureOut">
              <a:rPr lang="pt-BR"/>
              <a:pPr>
                <a:defRPr/>
              </a:pPr>
              <a:t>07/06/2024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3F6275-107D-4755-B34D-7CECAE41ED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2057" name="Gru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685" r:id="rId2"/>
    <p:sldLayoutId id="2147484708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709" r:id="rId9"/>
    <p:sldLayoutId id="2147484691" r:id="rId10"/>
    <p:sldLayoutId id="2147484692" r:id="rId11"/>
    <p:sldLayoutId id="2147484693" r:id="rId12"/>
    <p:sldLayoutId id="2147484710" r:id="rId13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://www.studium.iar.unicamp.br/dois/mauricius.htm#t2" TargetMode="Externa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2.png"/><Relationship Id="rId5" Type="http://schemas.openxmlformats.org/officeDocument/2006/relationships/image" Target="../media/image127.png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97288" y="1052513"/>
            <a:ext cx="5338762" cy="1416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sz="1900" dirty="0">
                <a:solidFill>
                  <a:schemeClr val="tx1"/>
                </a:solidFill>
              </a:rPr>
              <a:t> </a:t>
            </a:r>
            <a:r>
              <a:rPr sz="1900" b="1" dirty="0" err="1">
                <a:solidFill>
                  <a:schemeClr val="tx1"/>
                </a:solidFill>
              </a:rPr>
              <a:t>Profº</a:t>
            </a:r>
            <a:r>
              <a:rPr sz="1900" b="1" dirty="0">
                <a:solidFill>
                  <a:schemeClr val="tx1"/>
                </a:solidFill>
              </a:rPr>
              <a:t> Leonardo Eduardo Ferreira</a:t>
            </a:r>
          </a:p>
          <a:p>
            <a:pPr>
              <a:lnSpc>
                <a:spcPct val="80000"/>
              </a:lnSpc>
            </a:pPr>
            <a:r>
              <a:rPr lang="en-US" sz="1900" dirty="0" err="1">
                <a:solidFill>
                  <a:schemeClr val="tx1"/>
                </a:solidFill>
              </a:rPr>
              <a:t>Foz</a:t>
            </a:r>
            <a:r>
              <a:rPr lang="en-US" sz="1900" dirty="0">
                <a:solidFill>
                  <a:schemeClr val="tx1"/>
                </a:solidFill>
              </a:rPr>
              <a:t> do Iguaçu, 15 de </a:t>
            </a:r>
            <a:r>
              <a:rPr lang="en-US" sz="1900" dirty="0" err="1">
                <a:solidFill>
                  <a:schemeClr val="tx1"/>
                </a:solidFill>
              </a:rPr>
              <a:t>Junho</a:t>
            </a:r>
            <a:r>
              <a:rPr lang="en-US" sz="1900">
                <a:solidFill>
                  <a:schemeClr val="tx1"/>
                </a:solidFill>
              </a:rPr>
              <a:t>, 2024.</a:t>
            </a:r>
            <a:endParaRPr sz="19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0825" y="3695700"/>
            <a:ext cx="7273925" cy="95726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sz="2400" dirty="0">
                <a:solidFill>
                  <a:schemeClr val="accent2"/>
                </a:solidFill>
              </a:rPr>
              <a:t>Revisão - Biologia</a:t>
            </a:r>
            <a:br>
              <a:rPr sz="2400" dirty="0">
                <a:solidFill>
                  <a:schemeClr val="accent2"/>
                </a:solidFill>
              </a:rPr>
            </a:br>
            <a:r>
              <a:rPr lang="pt-BR" sz="2400" dirty="0">
                <a:solidFill>
                  <a:schemeClr val="accent2"/>
                </a:solidFill>
              </a:rPr>
              <a:t>Embriologia</a:t>
            </a:r>
            <a:r>
              <a:rPr sz="2400" dirty="0">
                <a:solidFill>
                  <a:schemeClr val="accent2"/>
                </a:solidFill>
              </a:rPr>
              <a:t>.</a:t>
            </a:r>
            <a:br>
              <a:rPr sz="3200" b="0" dirty="0">
                <a:solidFill>
                  <a:srgbClr val="262626"/>
                </a:solidFill>
                <a:latin typeface="Arial" charset="0"/>
                <a:cs typeface="Arial" charset="0"/>
              </a:rPr>
            </a:br>
            <a:endParaRPr dirty="0">
              <a:latin typeface="Arial" charset="0"/>
              <a:cs typeface="Arial" charset="0"/>
            </a:endParaRP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250825" y="4149725"/>
            <a:ext cx="72739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en-US" sz="2000" b="1" dirty="0" err="1">
                <a:solidFill>
                  <a:schemeClr val="bg1"/>
                </a:solidFill>
                <a:latin typeface="Arial" charset="0"/>
              </a:rPr>
              <a:t>Fecundação</a:t>
            </a: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</a:rPr>
              <a:t>Clivagem</a:t>
            </a: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</a:rPr>
              <a:t>Gastrulação</a:t>
            </a: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 e </a:t>
            </a:r>
            <a:r>
              <a:rPr lang="en-US" sz="2000" b="1">
                <a:solidFill>
                  <a:schemeClr val="bg1"/>
                </a:solidFill>
                <a:latin typeface="Arial" charset="0"/>
              </a:rPr>
              <a:t>Organogenese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34500"/>
            <a:ext cx="2088232" cy="1788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ovos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77" y="1847850"/>
            <a:ext cx="7801445" cy="4943939"/>
          </a:xfrm>
          <a:prstGeom prst="rect">
            <a:avLst/>
          </a:prstGeom>
        </p:spPr>
      </p:pic>
      <p:sp>
        <p:nvSpPr>
          <p:cNvPr id="6" name="Retângulo Arredondado 5"/>
          <p:cNvSpPr/>
          <p:nvPr/>
        </p:nvSpPr>
        <p:spPr>
          <a:xfrm>
            <a:off x="323528" y="3733141"/>
            <a:ext cx="1656184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Alécitos</a:t>
            </a:r>
          </a:p>
        </p:txBody>
      </p:sp>
      <p:sp>
        <p:nvSpPr>
          <p:cNvPr id="7" name="Retângulo Arredondado 6"/>
          <p:cNvSpPr/>
          <p:nvPr/>
        </p:nvSpPr>
        <p:spPr>
          <a:xfrm>
            <a:off x="6956661" y="3512117"/>
            <a:ext cx="1944216" cy="4481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err="1">
                <a:solidFill>
                  <a:srgbClr val="C00000"/>
                </a:solidFill>
              </a:rPr>
              <a:t>Mediolécitos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Retângulo Arredondado 7"/>
          <p:cNvSpPr/>
          <p:nvPr/>
        </p:nvSpPr>
        <p:spPr>
          <a:xfrm>
            <a:off x="219588" y="5620739"/>
            <a:ext cx="2304256" cy="43204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Telolécitos</a:t>
            </a:r>
          </a:p>
        </p:txBody>
      </p:sp>
      <p:sp>
        <p:nvSpPr>
          <p:cNvPr id="10" name="Retângulo Arredondado 9"/>
          <p:cNvSpPr/>
          <p:nvPr/>
        </p:nvSpPr>
        <p:spPr>
          <a:xfrm>
            <a:off x="3419871" y="6195889"/>
            <a:ext cx="2304256" cy="43204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rgbClr val="C00000"/>
                </a:solidFill>
              </a:rPr>
              <a:t>Gigantolécitos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9" name="Retângulo Arredondado 8"/>
          <p:cNvSpPr/>
          <p:nvPr/>
        </p:nvSpPr>
        <p:spPr>
          <a:xfrm>
            <a:off x="6956661" y="5103274"/>
            <a:ext cx="1944216" cy="3915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Artrópodes</a:t>
            </a:r>
          </a:p>
        </p:txBody>
      </p:sp>
      <p:sp>
        <p:nvSpPr>
          <p:cNvPr id="11" name="Retângulo Arredondado 10"/>
          <p:cNvSpPr/>
          <p:nvPr/>
        </p:nvSpPr>
        <p:spPr>
          <a:xfrm>
            <a:off x="1371716" y="1935163"/>
            <a:ext cx="2880320" cy="25121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Arredondado 12"/>
          <p:cNvSpPr/>
          <p:nvPr/>
        </p:nvSpPr>
        <p:spPr>
          <a:xfrm>
            <a:off x="3450377" y="1771311"/>
            <a:ext cx="3001796" cy="4758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rgbClr val="C00000"/>
                </a:solidFill>
              </a:rPr>
              <a:t>Vitélo</a:t>
            </a:r>
            <a:r>
              <a:rPr lang="pt-BR" dirty="0">
                <a:solidFill>
                  <a:srgbClr val="C00000"/>
                </a:solidFill>
              </a:rPr>
              <a:t> homogêneo</a:t>
            </a:r>
          </a:p>
        </p:txBody>
      </p:sp>
      <p:sp>
        <p:nvSpPr>
          <p:cNvPr id="12" name="Forma em L 11"/>
          <p:cNvSpPr/>
          <p:nvPr/>
        </p:nvSpPr>
        <p:spPr>
          <a:xfrm rot="16200000">
            <a:off x="1886607" y="1782304"/>
            <a:ext cx="4578700" cy="5112566"/>
          </a:xfrm>
          <a:prstGeom prst="corne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Arredondado 13"/>
          <p:cNvSpPr/>
          <p:nvPr/>
        </p:nvSpPr>
        <p:spPr>
          <a:xfrm>
            <a:off x="5336481" y="1646464"/>
            <a:ext cx="3240360" cy="471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rgbClr val="C00000"/>
                </a:solidFill>
              </a:rPr>
              <a:t>Vitélo</a:t>
            </a:r>
            <a:r>
              <a:rPr lang="pt-BR" dirty="0">
                <a:solidFill>
                  <a:srgbClr val="C00000"/>
                </a:solidFill>
              </a:rPr>
              <a:t> heterogêneo</a:t>
            </a:r>
          </a:p>
        </p:txBody>
      </p:sp>
    </p:spTree>
    <p:extLst>
      <p:ext uri="{BB962C8B-B14F-4D97-AF65-F5344CB8AC3E}">
        <p14:creationId xmlns:p14="http://schemas.microsoft.com/office/powerpoint/2010/main" val="4288241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34FA497E-A4AB-481F-B819-13DBFD75AC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1556792"/>
            <a:ext cx="8280400" cy="4608240"/>
          </a:xfrm>
        </p:spPr>
        <p:txBody>
          <a:bodyPr/>
          <a:lstStyle/>
          <a:p>
            <a:pPr algn="ctr"/>
            <a:r>
              <a:rPr lang="pt-BR" altLang="pt-BR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Oligolécitos / Alécitos</a:t>
            </a:r>
            <a: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São ovos que apresentam pouco vitelo distribuído de forma uniforme por todo o citoplasma. </a:t>
            </a:r>
            <a:r>
              <a:rPr lang="pt-BR" altLang="pt-B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encontrados nos equinodermos, protocordados e mamíferos</a:t>
            </a:r>
            <a: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Telolécitos</a:t>
            </a:r>
            <a:r>
              <a:rPr lang="pt-BR" altLang="pt-B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Incompletos</a:t>
            </a:r>
            <a:r>
              <a:rPr lang="pt-BR" altLang="pt-B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Heterolécitos</a:t>
            </a:r>
            <a: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São ovos que apresentam uma quantidade média de vitelo distribuída de forma desigual pelo citoplasma. </a:t>
            </a:r>
            <a:r>
              <a:rPr lang="pt-BR" altLang="pt-B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Encontrado nos anfíbios</a:t>
            </a:r>
            <a: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Telolécitos completos / </a:t>
            </a:r>
            <a:r>
              <a:rPr lang="pt-BR" altLang="pt-BR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Megalécitos</a:t>
            </a:r>
            <a: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São ovos que apresentam uma grande quantidade de vitelo concentrada no </a:t>
            </a:r>
            <a:r>
              <a:rPr lang="pt-BR" altLang="pt-B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pólo</a:t>
            </a:r>
            <a: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vegetativo. </a:t>
            </a:r>
            <a:r>
              <a:rPr lang="pt-BR" altLang="pt-B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Encontrado nos peixes, répteis e aves</a:t>
            </a:r>
            <a: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Centrolécitos</a:t>
            </a:r>
            <a: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vitelo no centro da célula. </a:t>
            </a:r>
            <a:r>
              <a:rPr lang="pt-BR" altLang="pt-B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Encontrado nos artrópodes</a:t>
            </a:r>
            <a: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altLang="pt-BR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59997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</a:t>
            </a:r>
            <a:r>
              <a:rPr lang="pt-BR" sz="4400" dirty="0"/>
              <a:t>Segmentação/Clivagem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39" y="1847850"/>
            <a:ext cx="7636521" cy="4925394"/>
          </a:xfrm>
          <a:prstGeom prst="rect">
            <a:avLst/>
          </a:prstGeom>
        </p:spPr>
      </p:pic>
      <p:pic>
        <p:nvPicPr>
          <p:cNvPr id="10244" name="Picture 4" descr="http://3.bp.blogspot.com/_3tnmSyY75jE/TNRGB4Td3dI/AAAAAAAAAHA/b1rpSZQJXVg/s1600/Holobl%C3%A1stica+igu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2797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3" y="1124744"/>
            <a:ext cx="9191145" cy="3229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226" y="2276872"/>
            <a:ext cx="9205226" cy="3510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0" name="Picture 10" descr="http://2.bp.blogspot.com/_3tnmSyY75jE/TNRGtXBSSSI/AAAAAAAAAHM/dZ82Z2tcHS4/s1600/Merobl%C3%A1stica+superfici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4" y="3389485"/>
            <a:ext cx="9180513" cy="327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301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8740701" y="6438127"/>
            <a:ext cx="202640" cy="1585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898989"/>
                </a:solidFill>
                <a:latin typeface="Calibri"/>
                <a:cs typeface="Calibri"/>
              </a:rPr>
              <a:t>12"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42" y="620713"/>
            <a:ext cx="8175137" cy="6131353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3059833" y="212663"/>
            <a:ext cx="5075406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9127">
              <a:lnSpc>
                <a:spcPct val="100000"/>
              </a:lnSpc>
            </a:pPr>
            <a:r>
              <a:rPr sz="2800" b="1" spc="10" dirty="0">
                <a:solidFill>
                  <a:srgbClr val="C00000"/>
                </a:solidFill>
                <a:latin typeface="Arial"/>
                <a:cs typeface="Arial"/>
              </a:rPr>
              <a:t>FERTILIZAÇÃO HUMANA  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C00000"/>
                </a:solidFill>
                <a:latin typeface="Arial"/>
                <a:cs typeface="Arial"/>
              </a:rPr>
              <a:t>TUBA  UTERINA - BLASTOCISTO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763115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256462" y="202566"/>
            <a:ext cx="6112093" cy="3579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10" spc="10" dirty="0">
                <a:solidFill>
                  <a:srgbClr val="CC0000"/>
                </a:solidFill>
                <a:latin typeface="Comic Sans MS"/>
                <a:cs typeface="Comic Sans MS"/>
              </a:rPr>
              <a:t> </a:t>
            </a:r>
            <a:r>
              <a:rPr sz="1610" spc="10" dirty="0">
                <a:solidFill>
                  <a:srgbClr val="D81E00"/>
                </a:solidFill>
                <a:latin typeface="Comic Sans MS"/>
                <a:cs typeface="Comic Sans MS"/>
              </a:rPr>
              <a:t> </a:t>
            </a:r>
            <a:r>
              <a:rPr sz="1860" b="1" spc="10" dirty="0">
                <a:solidFill>
                  <a:srgbClr val="FF0000"/>
                </a:solidFill>
                <a:latin typeface="Arial"/>
                <a:cs typeface="Arial"/>
              </a:rPr>
              <a:t>Penetração  do  espermatozóide  na  zona  pelúcida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77"/>
            <a:ext cx="7310246" cy="6472023"/>
          </a:xfrm>
          <a:prstGeom prst="rect">
            <a:avLst/>
          </a:prstGeom>
        </p:spPr>
      </p:pic>
      <p:pic>
        <p:nvPicPr>
          <p:cNvPr id="3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1497022"/>
            <a:ext cx="184803" cy="406710"/>
          </a:xfrm>
          <a:prstGeom prst="rect">
            <a:avLst/>
          </a:prstGeom>
        </p:spPr>
      </p:pic>
      <p:pic>
        <p:nvPicPr>
          <p:cNvPr id="3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3441205"/>
            <a:ext cx="904090" cy="406711"/>
          </a:xfrm>
          <a:prstGeom prst="rect">
            <a:avLst/>
          </a:prstGeom>
        </p:spPr>
      </p:pic>
      <p:pic>
        <p:nvPicPr>
          <p:cNvPr id="3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5" y="1745349"/>
            <a:ext cx="937064" cy="399381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4129648" y="1691005"/>
            <a:ext cx="1514454" cy="3579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Comic Sans MS"/>
                <a:cs typeface="Comic Sans MS"/>
              </a:rPr>
              <a:t>Zona pelúcida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16390" y="5027446"/>
            <a:ext cx="5638908" cy="3977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spc="10" dirty="0">
                <a:solidFill>
                  <a:srgbClr val="C00000"/>
                </a:solidFill>
                <a:latin typeface="Comic Sans MS"/>
                <a:cs typeface="Comic Sans MS"/>
              </a:rPr>
              <a:t>Ligação do espermatozóide com a zona pelúcida</a:t>
            </a:r>
            <a:endParaRPr sz="1900">
              <a:latin typeface="Comic Sans MS"/>
              <a:cs typeface="Comic Sans MS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59034" y="5564057"/>
            <a:ext cx="8797891" cy="3977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spc="10" dirty="0">
                <a:latin typeface="Comic Sans MS"/>
                <a:cs typeface="Comic Sans MS"/>
              </a:rPr>
              <a:t>A zona pelúcida possui receptores espécie-específicos (glicoproteína ZP3)</a:t>
            </a:r>
            <a:endParaRPr sz="1900">
              <a:latin typeface="Comic Sans MS"/>
              <a:cs typeface="Comic Sans MS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59034" y="6070760"/>
            <a:ext cx="5883117" cy="3977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spc="10" dirty="0">
                <a:latin typeface="Comic Sans MS"/>
                <a:cs typeface="Comic Sans MS"/>
              </a:rPr>
              <a:t>que servem como ligantes para o espermatozóide.</a:t>
            </a:r>
            <a:endParaRPr sz="190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9371933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06" y="700903"/>
            <a:ext cx="4291740" cy="76546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111878" y="751563"/>
            <a:ext cx="4300331" cy="633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310" spc="10" dirty="0">
                <a:solidFill>
                  <a:srgbClr val="FF0000"/>
                </a:solidFill>
                <a:latin typeface="Comic Sans MS"/>
                <a:cs typeface="Comic Sans MS"/>
              </a:rPr>
              <a:t>Etapas da fecundação</a:t>
            </a:r>
            <a:endParaRPr sz="3300">
              <a:latin typeface="Comic Sans MS"/>
              <a:cs typeface="Comic Sans MS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35246" y="2860510"/>
            <a:ext cx="6285040" cy="4402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30" spc="10" dirty="0">
                <a:latin typeface="Comic Sans MS"/>
                <a:cs typeface="Comic Sans MS"/>
              </a:rPr>
              <a:t>1. </a:t>
            </a:r>
            <a:r>
              <a:rPr sz="2130" spc="10" dirty="0">
                <a:latin typeface="Arial"/>
                <a:cs typeface="Arial"/>
              </a:rPr>
              <a:t>Passagem do espermatozóide pela corona radiata</a:t>
            </a:r>
            <a:endParaRPr sz="2100">
              <a:latin typeface="Comic Sans MS"/>
              <a:cs typeface="Comic Sans MS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435246" y="3595424"/>
            <a:ext cx="7445434" cy="440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spc="10" dirty="0">
                <a:latin typeface="Comic Sans MS"/>
                <a:cs typeface="Comic Sans MS"/>
              </a:rPr>
              <a:t>2. </a:t>
            </a:r>
            <a:r>
              <a:rPr sz="2040" spc="10" dirty="0">
                <a:latin typeface="Arial"/>
                <a:cs typeface="Arial"/>
              </a:rPr>
              <a:t>Contato do espermatozóide com o zona pelúcida do ovócito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20478" y="4322331"/>
            <a:ext cx="3900311" cy="440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90" spc="10" dirty="0">
                <a:latin typeface="Comic Sans MS"/>
                <a:cs typeface="Comic Sans MS"/>
              </a:rPr>
              <a:t>3. Penetração na </a:t>
            </a:r>
            <a:r>
              <a:rPr sz="2190" spc="10" dirty="0">
                <a:latin typeface="Arial"/>
                <a:cs typeface="Arial"/>
              </a:rPr>
              <a:t>zona pelúcida 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20478" y="5041225"/>
            <a:ext cx="8538078" cy="4074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00" spc="10" dirty="0">
                <a:latin typeface="Comic Sans MS"/>
                <a:cs typeface="Comic Sans MS"/>
              </a:rPr>
              <a:t>4. Fusão das membranas plasmáticas do espermatozóide e do ovócito</a:t>
            </a:r>
            <a:endParaRPr sz="2100">
              <a:latin typeface="Comic Sans MS"/>
              <a:cs typeface="Comic Sans MS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20478" y="5858243"/>
            <a:ext cx="7060717" cy="4074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30" spc="10" dirty="0">
                <a:latin typeface="Comic Sans MS"/>
                <a:cs typeface="Comic Sans MS"/>
              </a:rPr>
              <a:t>5. Formação e fusão dos pronúcleos feminino e masculino</a:t>
            </a:r>
            <a:endParaRPr sz="2100">
              <a:latin typeface="Comic Sans MS"/>
              <a:cs typeface="Comic Sans MS"/>
            </a:endParaRPr>
          </a:p>
        </p:txBody>
      </p:sp>
      <p:pic>
        <p:nvPicPr>
          <p:cNvPr id="3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" y="0"/>
            <a:ext cx="1919791" cy="217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8102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" y="0"/>
            <a:ext cx="9124634" cy="6858000"/>
          </a:xfrm>
          <a:prstGeom prst="rect">
            <a:avLst/>
          </a:prstGeom>
        </p:spPr>
      </p:pic>
      <p:pic>
        <p:nvPicPr>
          <p:cNvPr id="4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7" y="3157932"/>
            <a:ext cx="1143155" cy="48410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50117" y="3200962"/>
            <a:ext cx="951442" cy="5280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Núcleo do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zóide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contendo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cromossomos 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4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20" y="3159606"/>
            <a:ext cx="955041" cy="484107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925830" y="3202637"/>
            <a:ext cx="748070" cy="3940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Acrossomo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contendo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enzimas 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4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62" y="3159606"/>
            <a:ext cx="955041" cy="484107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2880871" y="3202637"/>
            <a:ext cx="734839" cy="3940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Membrana 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plasmática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do zóide 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4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003" y="3159606"/>
            <a:ext cx="1041863" cy="484107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3835913" y="3202637"/>
            <a:ext cx="838673" cy="5280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Perfurações 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na parede 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do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acrossomo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4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64" y="3159606"/>
            <a:ext cx="955041" cy="484107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4877776" y="3202637"/>
            <a:ext cx="734839" cy="5280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Membrana 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plasmática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do ovócito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II 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4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28" y="3159606"/>
            <a:ext cx="1128684" cy="484107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5919639" y="3202637"/>
            <a:ext cx="942704" cy="3940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Enzimas 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digerindo a 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zona pelúcida 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4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35" y="3159606"/>
            <a:ext cx="1736438" cy="613090"/>
          </a:xfrm>
          <a:prstGeom prst="rect">
            <a:avLst/>
          </a:prstGeom>
        </p:spPr>
      </p:pic>
      <p:sp>
        <p:nvSpPr>
          <p:cNvPr id="8" name="text 1"/>
          <p:cNvSpPr txBox="1"/>
          <p:nvPr/>
        </p:nvSpPr>
        <p:spPr>
          <a:xfrm>
            <a:off x="7135144" y="3202637"/>
            <a:ext cx="1467580" cy="5280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Espermatozóide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no citoplasma do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ovócito sem sua 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membrana plasmática 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4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33" y="506234"/>
            <a:ext cx="1389151" cy="226139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1578544" y="549264"/>
            <a:ext cx="740946" cy="260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Espaço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perivitelino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4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33" y="988665"/>
            <a:ext cx="1562794" cy="226140"/>
          </a:xfrm>
          <a:prstGeom prst="rect">
            <a:avLst/>
          </a:prstGeom>
        </p:spPr>
      </p:pic>
      <p:sp>
        <p:nvSpPr>
          <p:cNvPr id="10" name="text 1"/>
          <p:cNvSpPr txBox="1"/>
          <p:nvPr/>
        </p:nvSpPr>
        <p:spPr>
          <a:xfrm>
            <a:off x="1578544" y="1031695"/>
            <a:ext cx="938900" cy="260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Citoplasma do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ovócito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5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93" y="360499"/>
            <a:ext cx="1389151" cy="226140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6180104" y="403529"/>
            <a:ext cx="928144" cy="139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Zona pelúcida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51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15" y="762526"/>
            <a:ext cx="1389150" cy="226139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6266925" y="805556"/>
            <a:ext cx="972462" cy="139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Corona radiata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15" y="1325363"/>
            <a:ext cx="1562793" cy="361822"/>
          </a:xfrm>
          <a:prstGeom prst="rect">
            <a:avLst/>
          </a:prstGeom>
        </p:spPr>
      </p:pic>
      <p:sp>
        <p:nvSpPr>
          <p:cNvPr id="13" name="text 1"/>
          <p:cNvSpPr txBox="1"/>
          <p:nvPr/>
        </p:nvSpPr>
        <p:spPr>
          <a:xfrm>
            <a:off x="6266925" y="1368392"/>
            <a:ext cx="1057048" cy="260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Metáfase da 2ª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divisão meiótica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53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15" y="1807794"/>
            <a:ext cx="1389150" cy="355123"/>
          </a:xfrm>
          <a:prstGeom prst="rect">
            <a:avLst/>
          </a:prstGeom>
        </p:spPr>
      </p:pic>
      <p:sp>
        <p:nvSpPr>
          <p:cNvPr id="14" name="text 1"/>
          <p:cNvSpPr txBox="1"/>
          <p:nvPr/>
        </p:nvSpPr>
        <p:spPr>
          <a:xfrm>
            <a:off x="6266925" y="1850825"/>
            <a:ext cx="1106901" cy="2600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Primeiro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corpúsculo polar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54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15" y="2290225"/>
            <a:ext cx="1736438" cy="355123"/>
          </a:xfrm>
          <a:prstGeom prst="rect">
            <a:avLst/>
          </a:prstGeom>
        </p:spPr>
      </p:pic>
      <p:sp>
        <p:nvSpPr>
          <p:cNvPr id="15" name="text 1"/>
          <p:cNvSpPr txBox="1"/>
          <p:nvPr/>
        </p:nvSpPr>
        <p:spPr>
          <a:xfrm>
            <a:off x="6266925" y="2333256"/>
            <a:ext cx="1428277" cy="260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Membrana plasmática</a:t>
            </a:r>
            <a:endParaRPr sz="900">
              <a:latin typeface="Arial Rounded MT Bold"/>
              <a:cs typeface="Arial Rounded MT Bold"/>
            </a:endParaRPr>
          </a:p>
          <a:p>
            <a:pPr marL="0">
              <a:lnSpc>
                <a:spcPct val="100000"/>
              </a:lnSpc>
            </a:pPr>
            <a:r>
              <a:rPr sz="950" b="1" spc="10" dirty="0">
                <a:solidFill>
                  <a:srgbClr val="0000CC"/>
                </a:solidFill>
                <a:latin typeface="Arial Rounded MT Bold"/>
                <a:cs typeface="Arial Rounded MT Bold"/>
              </a:rPr>
              <a:t>do ovócito</a:t>
            </a:r>
            <a:endParaRPr sz="900">
              <a:latin typeface="Arial Rounded MT Bold"/>
              <a:cs typeface="Arial Rounded MT Bold"/>
            </a:endParaRPr>
          </a:p>
        </p:txBody>
      </p:sp>
      <p:pic>
        <p:nvPicPr>
          <p:cNvPr id="55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7" y="2276475"/>
            <a:ext cx="792162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1024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8" cy="6857998"/>
          </a:xfrm>
          <a:prstGeom prst="rect">
            <a:avLst/>
          </a:prstGeom>
        </p:spPr>
      </p:pic>
      <p:pic>
        <p:nvPicPr>
          <p:cNvPr id="5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1004590"/>
            <a:ext cx="6910628" cy="5762694"/>
          </a:xfrm>
          <a:prstGeom prst="rect">
            <a:avLst/>
          </a:prstGeom>
        </p:spPr>
      </p:pic>
      <p:pic>
        <p:nvPicPr>
          <p:cNvPr id="5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59" y="1669257"/>
            <a:ext cx="1593730" cy="30702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622499" y="242652"/>
            <a:ext cx="3548041" cy="364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50" b="1" spc="10" dirty="0">
                <a:solidFill>
                  <a:srgbClr val="FF0066"/>
                </a:solidFill>
                <a:latin typeface="Arial"/>
                <a:cs typeface="Arial"/>
              </a:rPr>
              <a:t>Etapas  da  fecundação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6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59" y="1574787"/>
            <a:ext cx="194194" cy="389692"/>
          </a:xfrm>
          <a:prstGeom prst="rect">
            <a:avLst/>
          </a:prstGeom>
        </p:spPr>
      </p:pic>
      <p:pic>
        <p:nvPicPr>
          <p:cNvPr id="6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1" y="2381159"/>
            <a:ext cx="2884450" cy="389692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573418" y="2404967"/>
            <a:ext cx="2450775" cy="343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Comic Sans MS"/>
                <a:cs typeface="Comic Sans MS"/>
              </a:rPr>
              <a:t>1. Zóides capacitados</a:t>
            </a:r>
            <a:endParaRPr sz="1900">
              <a:latin typeface="Comic Sans MS"/>
              <a:cs typeface="Comic Sans MS"/>
            </a:endParaRPr>
          </a:p>
        </p:txBody>
      </p:sp>
      <p:pic>
        <p:nvPicPr>
          <p:cNvPr id="62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3529988"/>
            <a:ext cx="3189132" cy="389689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496410" y="3553794"/>
            <a:ext cx="2779882" cy="3432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Comic Sans MS"/>
                <a:cs typeface="Comic Sans MS"/>
              </a:rPr>
              <a:t>2. Zóides ligados na ZP3</a:t>
            </a:r>
            <a:endParaRPr sz="1900">
              <a:latin typeface="Comic Sans MS"/>
              <a:cs typeface="Comic Sans MS"/>
            </a:endParaRPr>
          </a:p>
        </p:txBody>
      </p:sp>
      <p:pic>
        <p:nvPicPr>
          <p:cNvPr id="63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4447700"/>
            <a:ext cx="2529543" cy="389689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496410" y="4471507"/>
            <a:ext cx="2407696" cy="3432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Comic Sans MS"/>
                <a:cs typeface="Comic Sans MS"/>
              </a:rPr>
              <a:t>3. Exocitose enzimas</a:t>
            </a:r>
            <a:endParaRPr sz="1900">
              <a:latin typeface="Comic Sans MS"/>
              <a:cs typeface="Comic Sans MS"/>
            </a:endParaRPr>
          </a:p>
        </p:txBody>
      </p:sp>
      <p:pic>
        <p:nvPicPr>
          <p:cNvPr id="64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1" y="5518926"/>
            <a:ext cx="3781759" cy="681536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573418" y="5542733"/>
            <a:ext cx="3655853" cy="3708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Comic Sans MS"/>
                <a:cs typeface="Comic Sans MS"/>
              </a:rPr>
              <a:t>4. </a:t>
            </a:r>
            <a:r>
              <a:rPr sz="1900" spc="10" dirty="0">
                <a:latin typeface="Arial"/>
                <a:cs typeface="Arial"/>
              </a:rPr>
              <a:t>Enzimas digerem a Z. pelúcida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73418" y="5826143"/>
            <a:ext cx="3621934" cy="3432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Comic Sans MS"/>
                <a:cs typeface="Comic Sans MS"/>
              </a:rPr>
              <a:t>e sptz alcançam a M. plasmática</a:t>
            </a:r>
            <a:endParaRPr sz="1900">
              <a:latin typeface="Comic Sans MS"/>
              <a:cs typeface="Comic Sans MS"/>
            </a:endParaRPr>
          </a:p>
        </p:txBody>
      </p:sp>
      <p:pic>
        <p:nvPicPr>
          <p:cNvPr id="65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31" y="1708057"/>
            <a:ext cx="30133" cy="458856"/>
          </a:xfrm>
          <a:prstGeom prst="rect">
            <a:avLst/>
          </a:prstGeom>
        </p:spPr>
      </p:pic>
      <p:pic>
        <p:nvPicPr>
          <p:cNvPr id="66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97" y="1692874"/>
            <a:ext cx="90400" cy="91097"/>
          </a:xfrm>
          <a:prstGeom prst="rect">
            <a:avLst/>
          </a:prstGeom>
        </p:spPr>
      </p:pic>
      <p:sp>
        <p:nvSpPr>
          <p:cNvPr id="8" name="text 1"/>
          <p:cNvSpPr txBox="1"/>
          <p:nvPr/>
        </p:nvSpPr>
        <p:spPr>
          <a:xfrm>
            <a:off x="4977939" y="1184665"/>
            <a:ext cx="782991" cy="5615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spc="10" dirty="0">
                <a:latin typeface="Comic Sans MS"/>
                <a:cs typeface="Comic Sans MS"/>
              </a:rPr>
              <a:t>Corona</a:t>
            </a:r>
            <a:endParaRPr sz="17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700" spc="10" dirty="0">
                <a:latin typeface="Comic Sans MS"/>
                <a:cs typeface="Comic Sans MS"/>
              </a:rPr>
              <a:t>radiata</a:t>
            </a:r>
            <a:endParaRPr sz="1700">
              <a:latin typeface="Comic Sans MS"/>
              <a:cs typeface="Comic Sans MS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540270" y="4930362"/>
            <a:ext cx="1611302" cy="6266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80" spc="10" dirty="0">
                <a:latin typeface="Comic Sans MS"/>
                <a:cs typeface="Comic Sans MS"/>
              </a:rPr>
              <a:t>Citoplasma do</a:t>
            </a:r>
            <a:endParaRPr sz="1400">
              <a:latin typeface="Comic Sans MS"/>
              <a:cs typeface="Comic Sans MS"/>
            </a:endParaRPr>
          </a:p>
          <a:p>
            <a:pPr marL="368665">
              <a:lnSpc>
                <a:spcPct val="100000"/>
              </a:lnSpc>
            </a:pPr>
            <a:r>
              <a:rPr sz="1900" spc="10" dirty="0">
                <a:latin typeface="Comic Sans MS"/>
                <a:cs typeface="Comic Sans MS"/>
              </a:rPr>
              <a:t>ovócito</a:t>
            </a:r>
            <a:endParaRPr sz="1900">
              <a:latin typeface="Comic Sans MS"/>
              <a:cs typeface="Comic Sans MS"/>
            </a:endParaRPr>
          </a:p>
        </p:txBody>
      </p:sp>
      <p:pic>
        <p:nvPicPr>
          <p:cNvPr id="67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66" y="1228960"/>
            <a:ext cx="1098201" cy="617431"/>
          </a:xfrm>
          <a:prstGeom prst="rect">
            <a:avLst/>
          </a:prstGeom>
        </p:spPr>
      </p:pic>
      <p:sp>
        <p:nvSpPr>
          <p:cNvPr id="10" name="text 1"/>
          <p:cNvSpPr txBox="1"/>
          <p:nvPr/>
        </p:nvSpPr>
        <p:spPr>
          <a:xfrm>
            <a:off x="6207972" y="1255518"/>
            <a:ext cx="871832" cy="5615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62333">
              <a:lnSpc>
                <a:spcPct val="100000"/>
              </a:lnSpc>
            </a:pPr>
            <a:r>
              <a:rPr sz="1700" spc="10" dirty="0">
                <a:latin typeface="Comic Sans MS"/>
                <a:cs typeface="Comic Sans MS"/>
              </a:rPr>
              <a:t>Zona</a:t>
            </a:r>
            <a:endParaRPr sz="17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700" spc="10" dirty="0">
                <a:latin typeface="Comic Sans MS"/>
                <a:cs typeface="Comic Sans MS"/>
              </a:rPr>
              <a:t>pelúcida</a:t>
            </a:r>
            <a:endParaRPr sz="1700">
              <a:latin typeface="Comic Sans MS"/>
              <a:cs typeface="Comic Sans MS"/>
            </a:endParaRPr>
          </a:p>
        </p:txBody>
      </p:sp>
      <p:pic>
        <p:nvPicPr>
          <p:cNvPr id="68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84" y="1713120"/>
            <a:ext cx="30134" cy="458856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52" y="1697938"/>
            <a:ext cx="90400" cy="91096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981076"/>
            <a:ext cx="18002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7308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7EF70FE-2BA5-470E-A7B0-11FCCB8840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404813"/>
            <a:ext cx="7772400" cy="792162"/>
          </a:xfrm>
        </p:spPr>
        <p:txBody>
          <a:bodyPr/>
          <a:lstStyle/>
          <a:p>
            <a:pPr algn="ctr"/>
            <a:r>
              <a:rPr lang="pt-BR" altLang="pt-BR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EMBRIOGÊNESE Humana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E765E0E6-23A4-4E5F-AB32-A31C32356F7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412875"/>
            <a:ext cx="8077200" cy="1981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pt-BR" sz="2400" dirty="0" err="1">
                <a:latin typeface="Verdana" panose="020B0604030504040204" pitchFamily="34" charset="0"/>
              </a:rPr>
              <a:t>Clivagem</a:t>
            </a:r>
            <a:r>
              <a:rPr lang="en-US" altLang="pt-BR" sz="2400" dirty="0">
                <a:latin typeface="Verdana" panose="020B0604030504040204" pitchFamily="34" charset="0"/>
              </a:rPr>
              <a:t>, </a:t>
            </a:r>
            <a:r>
              <a:rPr lang="en-US" altLang="pt-BR" sz="2400" dirty="0" err="1">
                <a:latin typeface="Verdana" panose="020B0604030504040204" pitchFamily="34" charset="0"/>
              </a:rPr>
              <a:t>Gastrulação</a:t>
            </a:r>
            <a:r>
              <a:rPr lang="en-US" altLang="pt-BR" sz="2400" dirty="0">
                <a:latin typeface="Verdana" panose="020B0604030504040204" pitchFamily="34" charset="0"/>
              </a:rPr>
              <a:t> e </a:t>
            </a:r>
            <a:r>
              <a:rPr lang="en-US" altLang="pt-BR" sz="2400" dirty="0" err="1">
                <a:latin typeface="Verdana" panose="020B0604030504040204" pitchFamily="34" charset="0"/>
              </a:rPr>
              <a:t>Organogênese</a:t>
            </a:r>
            <a:endParaRPr lang="pt-BR" altLang="pt-BR" sz="2400" dirty="0">
              <a:latin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altLang="pt-BR" sz="2800" b="1" dirty="0">
              <a:latin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2800" b="1" dirty="0">
                <a:latin typeface="Verdana" panose="020B0604030504040204" pitchFamily="34" charset="0"/>
              </a:rPr>
              <a:t>SEGMENTAÇÃO (Clivagem)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altLang="pt-BR" sz="2400" dirty="0">
                <a:latin typeface="Verdana" panose="020B0604030504040204" pitchFamily="34" charset="0"/>
              </a:rPr>
              <a:t>Óvulo Oligolécito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altLang="pt-BR" sz="2400" dirty="0">
                <a:latin typeface="Verdana" panose="020B0604030504040204" pitchFamily="34" charset="0"/>
              </a:rPr>
              <a:t>Clivagem Total e Igual</a:t>
            </a:r>
          </a:p>
        </p:txBody>
      </p:sp>
      <p:pic>
        <p:nvPicPr>
          <p:cNvPr id="15366" name="Picture 6" descr="2SBIO2C3P268A">
            <a:extLst>
              <a:ext uri="{FF2B5EF4-FFF2-40B4-BE49-F238E27FC236}">
                <a16:creationId xmlns:a16="http://schemas.microsoft.com/office/drawing/2014/main" id="{099A32AD-AA95-4753-ACD9-18EDE3B55D2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44" y="3789040"/>
            <a:ext cx="8977312" cy="2425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184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Mórula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Esférico, maciço e compacto.</a:t>
            </a:r>
          </a:p>
        </p:txBody>
      </p:sp>
      <p:pic>
        <p:nvPicPr>
          <p:cNvPr id="11268" name="Picture 4" descr="http://4.bp.blogspot.com/-lBg7-fJJUuA/UG9YVtu4H0I/AAAAAAAAARQ/YVx2I962HRI/s1600/moru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6" y="2678335"/>
            <a:ext cx="5799508" cy="384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agravidez.com/wp-content/uploads/morul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021" y="188640"/>
            <a:ext cx="3562350" cy="461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642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06A3AA7-F6F1-41EE-9DBA-06222558C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EMBRIOLOGIA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043C4A1-494A-4C3F-A06F-E8FCFEEE38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pt-BR" altLang="pt-BR" dirty="0">
                <a:latin typeface="Verdana" panose="020B0604030504040204" pitchFamily="34" charset="0"/>
              </a:rPr>
              <a:t>Definições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dirty="0">
                <a:latin typeface="Verdana" panose="020B0604030504040204" pitchFamily="34" charset="0"/>
              </a:rPr>
              <a:t>Tipos de Óvulos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dirty="0">
                <a:latin typeface="Verdana" panose="020B0604030504040204" pitchFamily="34" charset="0"/>
              </a:rPr>
              <a:t>Tipos de Clivagens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dirty="0">
                <a:solidFill>
                  <a:srgbClr val="FF5F5F"/>
                </a:solidFill>
                <a:latin typeface="Verdana" panose="020B0604030504040204" pitchFamily="34" charset="0"/>
              </a:rPr>
              <a:t>Embriogênese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dirty="0">
                <a:latin typeface="Verdana" panose="020B0604030504040204" pitchFamily="34" charset="0"/>
              </a:rPr>
              <a:t>Destino dos folhetos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dirty="0">
                <a:latin typeface="Verdana" panose="020B0604030504040204" pitchFamily="34" charset="0"/>
              </a:rPr>
              <a:t>Classificação embriológica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dirty="0">
                <a:latin typeface="Verdana" panose="020B0604030504040204" pitchFamily="34" charset="0"/>
              </a:rPr>
              <a:t>Anexos Embrionários</a:t>
            </a:r>
          </a:p>
        </p:txBody>
      </p:sp>
    </p:spTree>
    <p:extLst>
      <p:ext uri="{BB962C8B-B14F-4D97-AF65-F5344CB8AC3E}">
        <p14:creationId xmlns:p14="http://schemas.microsoft.com/office/powerpoint/2010/main" val="428425492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Blástula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Esférico e células se dispõem na </a:t>
            </a:r>
            <a:r>
              <a:rPr lang="pt-BR" dirty="0">
                <a:solidFill>
                  <a:srgbClr val="C00000"/>
                </a:solidFill>
              </a:rPr>
              <a:t>superfície</a:t>
            </a:r>
            <a:r>
              <a:rPr lang="pt-BR" dirty="0"/>
              <a:t> formando uma </a:t>
            </a:r>
            <a:r>
              <a:rPr lang="pt-BR" dirty="0">
                <a:solidFill>
                  <a:srgbClr val="C00000"/>
                </a:solidFill>
              </a:rPr>
              <a:t>cavidade</a:t>
            </a:r>
            <a:r>
              <a:rPr lang="pt-BR" dirty="0"/>
              <a:t>.</a:t>
            </a:r>
          </a:p>
        </p:txBody>
      </p:sp>
      <p:pic>
        <p:nvPicPr>
          <p:cNvPr id="15364" name="Picture 4" descr="http://images.slideplayer.com.br/8/1357455/slides/slide_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30787" r="9177" b="7264"/>
          <a:stretch/>
        </p:blipFill>
        <p:spPr bwMode="auto">
          <a:xfrm>
            <a:off x="357700" y="2924944"/>
            <a:ext cx="659056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geofrikphotos.files.wordpress.com/2012/12/blastu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96815"/>
            <a:ext cx="4392488" cy="388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064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213FB9B4-CD89-4498-9AAF-5559F9133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04813"/>
            <a:ext cx="7885112" cy="9525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pt-PT" altLang="pt-BR" sz="5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Nidação</a:t>
            </a:r>
            <a:r>
              <a:rPr kumimoji="0" lang="pt-PT" altLang="pt-BR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pt-PT" altLang="pt-B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Início da gravidez</a:t>
            </a:r>
          </a:p>
        </p:txBody>
      </p:sp>
      <p:grpSp>
        <p:nvGrpSpPr>
          <p:cNvPr id="51203" name="Group 3">
            <a:extLst>
              <a:ext uri="{FF2B5EF4-FFF2-40B4-BE49-F238E27FC236}">
                <a16:creationId xmlns:a16="http://schemas.microsoft.com/office/drawing/2014/main" id="{370C512B-366E-4608-B13C-F0A5E70C2DFA}"/>
              </a:ext>
            </a:extLst>
          </p:cNvPr>
          <p:cNvGrpSpPr>
            <a:grpSpLocks/>
          </p:cNvGrpSpPr>
          <p:nvPr/>
        </p:nvGrpSpPr>
        <p:grpSpPr bwMode="auto">
          <a:xfrm>
            <a:off x="-252413" y="1773238"/>
            <a:ext cx="5761038" cy="4679950"/>
            <a:chOff x="1020" y="799"/>
            <a:chExt cx="3901" cy="3166"/>
          </a:xfrm>
        </p:grpSpPr>
        <p:pic>
          <p:nvPicPr>
            <p:cNvPr id="51204" name="Picture 4" descr="nid">
              <a:extLst>
                <a:ext uri="{FF2B5EF4-FFF2-40B4-BE49-F238E27FC236}">
                  <a16:creationId xmlns:a16="http://schemas.microsoft.com/office/drawing/2014/main" id="{E05078CD-49FF-4F42-83CF-0CC66178D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799"/>
              <a:ext cx="3476" cy="3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05" name="Text Box 5">
              <a:extLst>
                <a:ext uri="{FF2B5EF4-FFF2-40B4-BE49-F238E27FC236}">
                  <a16:creationId xmlns:a16="http://schemas.microsoft.com/office/drawing/2014/main" id="{B1D870F2-A3CE-4C4E-90BE-EB1DCC604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8" y="1343"/>
              <a:ext cx="1633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0" lang="pt-PT" altLang="pt-BR" sz="2800" b="1" dirty="0">
                  <a:solidFill>
                    <a:srgbClr val="000099"/>
                  </a:solidFill>
                  <a:latin typeface="Comic Sans MS" panose="030F0702030302020204" pitchFamily="66" charset="0"/>
                </a:rPr>
                <a:t>Trofoblasto</a:t>
              </a:r>
              <a:endParaRPr kumimoji="0" lang="pt-PT" altLang="pt-BR" sz="2800" b="1" dirty="0"/>
            </a:p>
          </p:txBody>
        </p:sp>
        <p:sp>
          <p:nvSpPr>
            <p:cNvPr id="51206" name="Text Box 6">
              <a:extLst>
                <a:ext uri="{FF2B5EF4-FFF2-40B4-BE49-F238E27FC236}">
                  <a16:creationId xmlns:a16="http://schemas.microsoft.com/office/drawing/2014/main" id="{27677408-E2A7-46BF-8BEB-BB99C5B3B2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" y="1207"/>
              <a:ext cx="1659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0" lang="pt-PT" altLang="pt-BR" sz="1800" b="1" dirty="0">
                  <a:solidFill>
                    <a:srgbClr val="000099"/>
                  </a:solidFill>
                  <a:latin typeface="Comic Sans MS" panose="030F0702030302020204" pitchFamily="66" charset="0"/>
                </a:rPr>
                <a:t>Parede uterina</a:t>
              </a:r>
              <a:endParaRPr kumimoji="0" lang="pt-PT" altLang="pt-BR" sz="1800" dirty="0"/>
            </a:p>
          </p:txBody>
        </p:sp>
        <p:sp>
          <p:nvSpPr>
            <p:cNvPr id="51207" name="Text Box 7">
              <a:extLst>
                <a:ext uri="{FF2B5EF4-FFF2-40B4-BE49-F238E27FC236}">
                  <a16:creationId xmlns:a16="http://schemas.microsoft.com/office/drawing/2014/main" id="{430CA40C-3E52-4FCF-B169-E18D737F3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" y="3475"/>
              <a:ext cx="1426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0" lang="pt-PT" altLang="pt-BR" sz="1800" b="1" dirty="0">
                  <a:solidFill>
                    <a:srgbClr val="000099"/>
                  </a:solidFill>
                  <a:latin typeface="Comic Sans MS" panose="030F0702030302020204" pitchFamily="66" charset="0"/>
                </a:rPr>
                <a:t>Cavidade uterina</a:t>
              </a:r>
              <a:endParaRPr kumimoji="0" lang="pt-PT" altLang="pt-BR" sz="1800" dirty="0"/>
            </a:p>
          </p:txBody>
        </p:sp>
      </p:grpSp>
      <p:sp>
        <p:nvSpPr>
          <p:cNvPr id="51208" name="Text Box 8">
            <a:extLst>
              <a:ext uri="{FF2B5EF4-FFF2-40B4-BE49-F238E27FC236}">
                <a16:creationId xmlns:a16="http://schemas.microsoft.com/office/drawing/2014/main" id="{F16ED9C6-1D6A-4228-818D-E2233A570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1700213"/>
            <a:ext cx="3311525" cy="452431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PT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que ocorra é necessário que: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0" lang="pt-PT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mucosa uterina tenha sido preparada pelos hormonios ováricos;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0" lang="pt-PT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blastocisto tenha atingido o estado de desenvolvimento necessário para se poder implantar.</a:t>
            </a:r>
            <a:endParaRPr kumimoji="0" lang="pt-PT" alt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0602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2D5E064-1D38-4691-9BDA-982EBA9F2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640763" cy="6629400"/>
          </a:xfrm>
        </p:spPr>
        <p:txBody>
          <a:bodyPr/>
          <a:lstStyle/>
          <a:p>
            <a:r>
              <a:rPr lang="pt-BR" altLang="pt-BR" dirty="0">
                <a:latin typeface="Comic Sans MS" panose="030F0702030302020204" pitchFamily="66" charset="0"/>
              </a:rPr>
              <a:t>              </a:t>
            </a:r>
            <a:r>
              <a:rPr lang="pt-BR" altLang="pt-BR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GASTRULAÇÃO</a:t>
            </a:r>
            <a:b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4000" dirty="0">
                <a:latin typeface="Arial" panose="020B0604020202020204" pitchFamily="34" charset="0"/>
                <a:cs typeface="Arial" panose="020B0604020202020204" pitchFamily="34" charset="0"/>
              </a:rPr>
              <a:t>Ocorre a formação do </a:t>
            </a:r>
            <a:r>
              <a:rPr lang="pt-BR" altLang="pt-BR" sz="4000" dirty="0" err="1">
                <a:latin typeface="Arial" panose="020B0604020202020204" pitchFamily="34" charset="0"/>
                <a:cs typeface="Arial" panose="020B0604020202020204" pitchFamily="34" charset="0"/>
              </a:rPr>
              <a:t>arquêntero</a:t>
            </a:r>
            <a:r>
              <a:rPr lang="pt-BR" altLang="pt-BR" sz="4000" dirty="0"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pt-BR" altLang="pt-BR" sz="4000" dirty="0" err="1">
                <a:latin typeface="Arial" panose="020B0604020202020204" pitchFamily="34" charset="0"/>
                <a:cs typeface="Arial" panose="020B0604020202020204" pitchFamily="34" charset="0"/>
              </a:rPr>
              <a:t>blastóporo</a:t>
            </a:r>
            <a:r>
              <a:rPr lang="pt-BR" altLang="pt-BR" sz="4000" dirty="0">
                <a:latin typeface="Arial" panose="020B0604020202020204" pitchFamily="34" charset="0"/>
                <a:cs typeface="Arial" panose="020B0604020202020204" pitchFamily="34" charset="0"/>
              </a:rPr>
              <a:t>, da </a:t>
            </a:r>
            <a:r>
              <a:rPr lang="pt-BR" altLang="pt-BR" sz="4000" dirty="0" err="1">
                <a:latin typeface="Arial" panose="020B0604020202020204" pitchFamily="34" charset="0"/>
                <a:cs typeface="Arial" panose="020B0604020202020204" pitchFamily="34" charset="0"/>
              </a:rPr>
              <a:t>Mesentoderme</a:t>
            </a:r>
            <a:r>
              <a:rPr lang="pt-BR" altLang="pt-BR" sz="4000" dirty="0">
                <a:latin typeface="Arial" panose="020B0604020202020204" pitchFamily="34" charset="0"/>
                <a:cs typeface="Arial" panose="020B0604020202020204" pitchFamily="34" charset="0"/>
              </a:rPr>
              <a:t>, esta irá originar a mesoderme, a endoderme e da </a:t>
            </a:r>
            <a:r>
              <a:rPr lang="pt-BR" altLang="pt-BR" sz="4000" dirty="0" err="1">
                <a:latin typeface="Arial" panose="020B0604020202020204" pitchFamily="34" charset="0"/>
                <a:cs typeface="Arial" panose="020B0604020202020204" pitchFamily="34" charset="0"/>
              </a:rPr>
              <a:t>Ectoderme</a:t>
            </a: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alt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84840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7887053-2EED-4E6A-8116-DE3A461EAC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620713"/>
            <a:ext cx="7772400" cy="790575"/>
          </a:xfrm>
        </p:spPr>
        <p:txBody>
          <a:bodyPr/>
          <a:lstStyle/>
          <a:p>
            <a:pPr algn="ctr"/>
            <a:r>
              <a:rPr lang="pt-BR" alt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GASTRULAÇÃO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2B9FC482-2288-4A55-B243-F4DBB664D86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557338"/>
            <a:ext cx="8604250" cy="16875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pt-BR" altLang="pt-BR" sz="2800" dirty="0" err="1">
                <a:latin typeface="Verdana" panose="020B0604030504040204" pitchFamily="34" charset="0"/>
              </a:rPr>
              <a:t>Arquêntero</a:t>
            </a:r>
            <a:endParaRPr lang="pt-BR" altLang="pt-BR" sz="2800" dirty="0">
              <a:latin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2800" dirty="0" err="1">
                <a:latin typeface="Verdana" panose="020B0604030504040204" pitchFamily="34" charset="0"/>
              </a:rPr>
              <a:t>Blastóporo</a:t>
            </a:r>
            <a:endParaRPr lang="pt-BR" altLang="pt-BR" sz="2800" dirty="0">
              <a:latin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altLang="pt-BR" sz="2800" b="1" dirty="0">
                <a:latin typeface="Verdana" panose="020B0604030504040204" pitchFamily="34" charset="0"/>
              </a:rPr>
              <a:t>3 tecidos: </a:t>
            </a:r>
            <a:r>
              <a:rPr lang="pt-BR" altLang="pt-B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Ectoderme</a:t>
            </a:r>
            <a:r>
              <a:rPr lang="pt-BR" altLang="pt-BR" sz="2800" b="1" dirty="0">
                <a:latin typeface="Verdana" panose="020B0604030504040204" pitchFamily="34" charset="0"/>
              </a:rPr>
              <a:t> Endoderme e </a:t>
            </a:r>
            <a:r>
              <a:rPr lang="pt-BR" altLang="pt-BR" sz="2800" b="1" dirty="0" err="1">
                <a:latin typeface="Verdana" panose="020B0604030504040204" pitchFamily="34" charset="0"/>
              </a:rPr>
              <a:t>M</a:t>
            </a:r>
            <a:r>
              <a:rPr lang="pt-BR" altLang="pt-B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esentoderme</a:t>
            </a:r>
            <a:endParaRPr lang="pt-BR" altLang="pt-BR" sz="280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17414" name="Picture 6" descr="2SBIO2C3P268C">
            <a:extLst>
              <a:ext uri="{FF2B5EF4-FFF2-40B4-BE49-F238E27FC236}">
                <a16:creationId xmlns:a16="http://schemas.microsoft.com/office/drawing/2014/main" id="{684CA4C6-AC37-4A6A-BB14-EBA8B9377E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89040"/>
            <a:ext cx="9144000" cy="2336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77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1" grpId="0" build="p" autoUpdateAnimBg="0" advAuto="200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Gástrula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Gastrulação</a:t>
            </a:r>
            <a:r>
              <a:rPr lang="pt-BR" dirty="0"/>
              <a:t> </a:t>
            </a:r>
            <a:r>
              <a:rPr lang="pt-BR" dirty="0">
                <a:sym typeface="Wingdings" panose="05000000000000000000" pitchFamily="2" charset="2"/>
              </a:rPr>
              <a:t> formação da </a:t>
            </a:r>
            <a:r>
              <a:rPr lang="pt-BR" dirty="0">
                <a:solidFill>
                  <a:srgbClr val="C00000"/>
                </a:solidFill>
                <a:sym typeface="Wingdings" panose="05000000000000000000" pitchFamily="2" charset="2"/>
              </a:rPr>
              <a:t>Gástrula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14338" name="Picture 2" descr="http://3.bp.blogspot.com/-OyCobDI2TXg/T_Ekd_Kpj7I/AAAAAAAAACk/wqeLhMRMsvM/s640/gtgt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069"/>
            <a:ext cx="9144000" cy="358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biology.kenyon.edu/courses/biol114/Chap14/su_2inv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27" y="260648"/>
            <a:ext cx="3916073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178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Picture 2" descr="http://38.media.tumblr.com/c8eaf968230dc5703f9e5dc69e0b1e1f/tumblr_inline_n3zhle0gSv1r93b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984776" cy="59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66" y="1463005"/>
            <a:ext cx="8220075" cy="448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4445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2D84D-ED13-438B-A080-A856A0E6B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8AE50-155C-4552-963D-0196D527A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Biologia – Saiba as principais características do Reino dos Animais!">
            <a:extLst>
              <a:ext uri="{FF2B5EF4-FFF2-40B4-BE49-F238E27FC236}">
                <a16:creationId xmlns:a16="http://schemas.microsoft.com/office/drawing/2014/main" id="{927150F5-DFF6-4EBA-BEC6-83E36DE65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" y="1473175"/>
            <a:ext cx="9129193" cy="45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1255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07BA091-4235-443B-BBA7-BD91104166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848600" cy="5257800"/>
          </a:xfrm>
        </p:spPr>
        <p:txBody>
          <a:bodyPr>
            <a:normAutofit fontScale="90000"/>
          </a:bodyPr>
          <a:lstStyle/>
          <a:p>
            <a:r>
              <a:rPr lang="pt-BR" altLang="pt-BR" dirty="0">
                <a:latin typeface="Comic Sans MS" panose="030F0702030302020204" pitchFamily="66" charset="0"/>
                <a:cs typeface="Times New Roman" panose="02020603050405020304" pitchFamily="18" charset="0"/>
              </a:rPr>
              <a:t>            </a:t>
            </a:r>
            <a:r>
              <a:rPr lang="pt-BR" altLang="pt-BR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NEURULAÇÃO</a:t>
            </a:r>
            <a:br>
              <a:rPr lang="pt-BR" altLang="pt-BR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Ocorre a formação </a:t>
            </a:r>
            <a:r>
              <a:rPr lang="pt-BR" alt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t-BR" altLang="pt-BR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Tubo</a:t>
            </a:r>
            <a:r>
              <a:rPr lang="pt-BR" altLang="pt-BR" i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</a:t>
            </a:r>
            <a:r>
              <a:rPr lang="pt-BR" altLang="pt-BR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e da </a:t>
            </a:r>
            <a:r>
              <a:rPr lang="pt-BR" altLang="pt-BR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Notocorda</a:t>
            </a: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. A Notocorda nos vertebrados é substituída pela coluna vertebral.</a:t>
            </a:r>
          </a:p>
        </p:txBody>
      </p:sp>
    </p:spTree>
    <p:extLst>
      <p:ext uri="{BB962C8B-B14F-4D97-AF65-F5344CB8AC3E}">
        <p14:creationId xmlns:p14="http://schemas.microsoft.com/office/powerpoint/2010/main" val="13054312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Nêurula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Neurulação</a:t>
            </a:r>
            <a:r>
              <a:rPr lang="pt-BR" dirty="0"/>
              <a:t> </a:t>
            </a:r>
            <a:r>
              <a:rPr lang="pt-BR" dirty="0">
                <a:sym typeface="Wingdings" panose="05000000000000000000" pitchFamily="2" charset="2"/>
              </a:rPr>
              <a:t> formação da </a:t>
            </a:r>
            <a:r>
              <a:rPr lang="pt-BR" dirty="0" err="1">
                <a:solidFill>
                  <a:srgbClr val="C00000"/>
                </a:solidFill>
                <a:sym typeface="Wingdings" panose="05000000000000000000" pitchFamily="2" charset="2"/>
              </a:rPr>
              <a:t>Nêurula</a:t>
            </a:r>
            <a:r>
              <a:rPr lang="pt-BR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pt-BR" sz="2000" dirty="0">
                <a:sym typeface="Wingdings" panose="05000000000000000000" pitchFamily="2" charset="2"/>
              </a:rPr>
              <a:t>(</a:t>
            </a:r>
            <a:r>
              <a:rPr lang="pt-BR" sz="2000" dirty="0">
                <a:solidFill>
                  <a:srgbClr val="C00000"/>
                </a:solidFill>
                <a:sym typeface="Wingdings" panose="05000000000000000000" pitchFamily="2" charset="2"/>
              </a:rPr>
              <a:t>Gástrula avançada</a:t>
            </a:r>
            <a:r>
              <a:rPr lang="pt-BR" sz="2000" dirty="0">
                <a:sym typeface="Wingdings" panose="05000000000000000000" pitchFamily="2" charset="2"/>
              </a:rPr>
              <a:t>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2852936"/>
            <a:ext cx="9145016" cy="294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Picture 4" descr="http://2.bp.blogspot.com/-25Jki62SFDg/T_Eks7Gus7I/AAAAAAAAACs/YvP7pI9_Qbk/s1600/tgg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14" y="476672"/>
            <a:ext cx="9237026" cy="6003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/>
          <p:cNvSpPr/>
          <p:nvPr/>
        </p:nvSpPr>
        <p:spPr>
          <a:xfrm>
            <a:off x="1259632" y="3737992"/>
            <a:ext cx="504056" cy="4964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Elipse 7"/>
          <p:cNvSpPr/>
          <p:nvPr/>
        </p:nvSpPr>
        <p:spPr>
          <a:xfrm>
            <a:off x="7524328" y="1161616"/>
            <a:ext cx="504056" cy="4964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Elipse 8"/>
          <p:cNvSpPr/>
          <p:nvPr/>
        </p:nvSpPr>
        <p:spPr>
          <a:xfrm>
            <a:off x="2699792" y="1146808"/>
            <a:ext cx="504056" cy="4964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Elipse 9"/>
          <p:cNvSpPr/>
          <p:nvPr/>
        </p:nvSpPr>
        <p:spPr>
          <a:xfrm>
            <a:off x="8202746" y="2980729"/>
            <a:ext cx="504056" cy="4964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7693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extLst>
              <a:ext uri="{FF2B5EF4-FFF2-40B4-BE49-F238E27FC236}">
                <a16:creationId xmlns:a16="http://schemas.microsoft.com/office/drawing/2014/main" id="{983C67DF-E2A1-4458-8B99-CFC10ACD2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549275"/>
            <a:ext cx="7772400" cy="792163"/>
          </a:xfrm>
        </p:spPr>
        <p:txBody>
          <a:bodyPr/>
          <a:lstStyle/>
          <a:p>
            <a:pPr algn="ctr"/>
            <a:r>
              <a:rPr lang="pt-BR" alt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NEURULAÇÃO</a:t>
            </a:r>
          </a:p>
        </p:txBody>
      </p:sp>
      <p:pic>
        <p:nvPicPr>
          <p:cNvPr id="33799" name="Picture 7" descr="tubo neural">
            <a:extLst>
              <a:ext uri="{FF2B5EF4-FFF2-40B4-BE49-F238E27FC236}">
                <a16:creationId xmlns:a16="http://schemas.microsoft.com/office/drawing/2014/main" id="{E194AE9C-70D2-4BB6-96E2-1BF4B814AB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451" y="1988840"/>
            <a:ext cx="8677098" cy="38531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94603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4" name="Picture 4" descr="http://image.slidesharecdn.com/reproduoanimais-150207160412-conversion-gate02/95/reproduo-dos-animais-5-638.jpg?cb=14233466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76874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441906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>
            <a:extLst>
              <a:ext uri="{FF2B5EF4-FFF2-40B4-BE49-F238E27FC236}">
                <a16:creationId xmlns:a16="http://schemas.microsoft.com/office/drawing/2014/main" id="{F16FBE9E-3338-4087-AD46-A3E3A58C39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549275"/>
            <a:ext cx="7772400" cy="863600"/>
          </a:xfrm>
        </p:spPr>
        <p:txBody>
          <a:bodyPr/>
          <a:lstStyle/>
          <a:p>
            <a:pPr algn="ctr"/>
            <a:r>
              <a:rPr lang="pt-BR" alt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NEURULAÇÃO</a:t>
            </a:r>
          </a:p>
        </p:txBody>
      </p:sp>
      <p:pic>
        <p:nvPicPr>
          <p:cNvPr id="38918" name="Picture 6" descr="neurula_ct">
            <a:extLst>
              <a:ext uri="{FF2B5EF4-FFF2-40B4-BE49-F238E27FC236}">
                <a16:creationId xmlns:a16="http://schemas.microsoft.com/office/drawing/2014/main" id="{942F4D44-750C-483F-A752-5368FECA95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9544" y="1402382"/>
            <a:ext cx="7094456" cy="33482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 descr="Apresentação do PowerPoint">
            <a:extLst>
              <a:ext uri="{FF2B5EF4-FFF2-40B4-BE49-F238E27FC236}">
                <a16:creationId xmlns:a16="http://schemas.microsoft.com/office/drawing/2014/main" id="{5C187A58-595D-4F4B-8760-558FD31C6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3888432" cy="311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7381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2339-A80C-4447-89C1-601CD8A4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AAC10-402E-4E9E-82C7-3E5D433AD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Embriologia humana 2016 by Eliezer Andrade - issuu">
            <a:extLst>
              <a:ext uri="{FF2B5EF4-FFF2-40B4-BE49-F238E27FC236}">
                <a16:creationId xmlns:a16="http://schemas.microsoft.com/office/drawing/2014/main" id="{285D6487-04B9-416B-A520-448E009E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29" y="1124744"/>
            <a:ext cx="7644341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4665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4912-F06B-4D4D-A2BD-4A19AE4EB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4330-9F58-4CA3-A42E-866B2DA2B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3ª SEMANA – FORMAÇÃO DO EMBRIÃO HUMANO Transformação disco ...">
            <a:extLst>
              <a:ext uri="{FF2B5EF4-FFF2-40B4-BE49-F238E27FC236}">
                <a16:creationId xmlns:a16="http://schemas.microsoft.com/office/drawing/2014/main" id="{5D4CF2CF-CAAC-4315-9308-50CB42B2E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45232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82480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 descr="http://image.slidesharecdn.com/animais-121011061112-phpapp01/95/animais-12-728.jpg?cb=13499539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7700992" cy="577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www.sobiologia.com.br/conteudos/figuras/embriologia/celo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8" y="332656"/>
            <a:ext cx="5554960" cy="3366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6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2D84D-ED13-438B-A080-A856A0E6B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8AE50-155C-4552-963D-0196D527A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Biologia – Saiba as principais características do Reino dos Animais!">
            <a:extLst>
              <a:ext uri="{FF2B5EF4-FFF2-40B4-BE49-F238E27FC236}">
                <a16:creationId xmlns:a16="http://schemas.microsoft.com/office/drawing/2014/main" id="{927150F5-DFF6-4EBA-BEC6-83E36DE65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" y="1473175"/>
            <a:ext cx="9129193" cy="45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76669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0A04003-84F9-48B1-9DA6-6E2D9E9C9C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9568" y="764704"/>
            <a:ext cx="8424863" cy="4752926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b="1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         </a:t>
            </a:r>
            <a:br>
              <a:rPr lang="pt-BR" altLang="pt-BR" b="1" i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pt-BR" altLang="pt-BR" b="1" i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pt-BR" altLang="pt-BR" b="1" i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pt-BR" altLang="pt-BR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Organogênese</a:t>
            </a:r>
            <a:br>
              <a:rPr lang="pt-BR" alt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Ocorre a formação dos órgãos. </a:t>
            </a:r>
            <a:b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4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ECTODERME</a:t>
            </a:r>
            <a:r>
              <a:rPr lang="pt-BR" altLang="pt-BR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altLang="pt-BR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Epiderme e seus </a:t>
            </a:r>
            <a:r>
              <a:rPr lang="pt-BR" altLang="pt-BR" sz="2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anexos,sistema</a:t>
            </a:r>
            <a:r>
              <a:rPr lang="pt-BR" altLang="pt-BR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nervoso, algumas glândulas exócrina, revestimento bucal. </a:t>
            </a:r>
            <a:br>
              <a:rPr lang="pt-BR" altLang="pt-BR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4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MESODERME</a:t>
            </a:r>
            <a:r>
              <a:rPr lang="pt-BR" altLang="pt-BR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Derme, notocorda (posteriormente é substituída por vértebras),esqueleto axial (coluna),aparelho </a:t>
            </a:r>
            <a:r>
              <a:rPr lang="pt-BR" altLang="pt-BR" sz="2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urogenital,sistema</a:t>
            </a:r>
            <a:r>
              <a:rPr lang="pt-BR" altLang="pt-BR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circulatório e  esqueleto apendicular (membros)</a:t>
            </a:r>
            <a:br>
              <a:rPr lang="pt-BR" altLang="pt-BR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4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ENDODERME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Epitélio respiratório, glândulas e epitélios do tubo digestivo, revestimento interno da bexiga.</a:t>
            </a:r>
          </a:p>
        </p:txBody>
      </p:sp>
    </p:spTree>
    <p:extLst>
      <p:ext uri="{BB962C8B-B14F-4D97-AF65-F5344CB8AC3E}">
        <p14:creationId xmlns:p14="http://schemas.microsoft.com/office/powerpoint/2010/main" val="126649910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Organogênese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Formação dos </a:t>
            </a:r>
            <a:r>
              <a:rPr lang="pt-BR" dirty="0">
                <a:solidFill>
                  <a:srgbClr val="C00000"/>
                </a:solidFill>
              </a:rPr>
              <a:t>tecidos</a:t>
            </a:r>
            <a:r>
              <a:rPr lang="pt-BR" dirty="0"/>
              <a:t> e </a:t>
            </a:r>
            <a:r>
              <a:rPr lang="pt-BR" dirty="0">
                <a:solidFill>
                  <a:srgbClr val="C00000"/>
                </a:solidFill>
              </a:rPr>
              <a:t>órgãos</a:t>
            </a:r>
            <a:r>
              <a:rPr lang="pt-BR" dirty="0"/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596" y="78358"/>
            <a:ext cx="3524884" cy="2486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9268" b="12283"/>
          <a:stretch/>
        </p:blipFill>
        <p:spPr>
          <a:xfrm rot="10800000">
            <a:off x="-7260" y="2711870"/>
            <a:ext cx="9144000" cy="3813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696690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74D4D3A-699A-493C-89C7-B59627A878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EMBRIOGÊNESE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B312039-080A-45F4-AC6B-49C4A2475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132856"/>
            <a:ext cx="81534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pt-BR" altLang="pt-BR" dirty="0">
                <a:latin typeface="Verdana" panose="020B0604030504040204" pitchFamily="34" charset="0"/>
              </a:rPr>
              <a:t>Resumindo: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altLang="pt-BR" dirty="0">
              <a:latin typeface="Verdana" panose="020B060403050404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pt-BR" alt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Zigoto </a:t>
            </a:r>
            <a:r>
              <a:rPr lang="pt-BR" alt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 3" panose="05040102010807070707" pitchFamily="18" charset="2"/>
              </a:rPr>
              <a:t> Mórula Blástula Gástrula 	Nêurula</a:t>
            </a:r>
          </a:p>
          <a:p>
            <a:pPr algn="ctr">
              <a:buFont typeface="Wingdings" panose="05000000000000000000" pitchFamily="2" charset="2"/>
              <a:buNone/>
            </a:pPr>
            <a:endParaRPr lang="pt-BR" altLang="pt-BR" sz="2400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 3" panose="05040102010807070707" pitchFamily="18" charset="2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pt-BR" alt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 3" panose="05040102010807070707" pitchFamily="18" charset="2"/>
              </a:rPr>
              <a:t>Organogênse</a:t>
            </a:r>
          </a:p>
          <a:p>
            <a:pPr algn="ctr">
              <a:buFont typeface="Wingdings" panose="05000000000000000000" pitchFamily="2" charset="2"/>
              <a:buNone/>
            </a:pPr>
            <a:endParaRPr lang="pt-BR" altLang="pt-BR" sz="2400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 3" panose="05040102010807070707" pitchFamily="18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pt-BR" altLang="pt-BR" sz="2400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 3" panose="05040102010807070707" pitchFamily="18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pt-BR" altLang="pt-BR" dirty="0">
              <a:latin typeface="Verdana" panose="020B060403050404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5839818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>
            <a:extLst>
              <a:ext uri="{FF2B5EF4-FFF2-40B4-BE49-F238E27FC236}">
                <a16:creationId xmlns:a16="http://schemas.microsoft.com/office/drawing/2014/main" id="{79F14FF3-598E-48FC-B31C-23D2A6B1F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332656"/>
            <a:ext cx="828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PT" altLang="pt-BR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embrionário &amp; </a:t>
            </a:r>
            <a:r>
              <a:rPr kumimoji="0" lang="pt-PT" altLang="pt-B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fetal</a:t>
            </a:r>
          </a:p>
        </p:txBody>
      </p:sp>
      <p:pic>
        <p:nvPicPr>
          <p:cNvPr id="4" name="Picture 2" descr="http://2.bp.blogspot.com/-ahWw5bH_Vbs/T7Beak2ol2I/AAAAAAAACmo/JBUXyT0oTB0/s640/desenvolvimento+feto.png">
            <a:extLst>
              <a:ext uri="{FF2B5EF4-FFF2-40B4-BE49-F238E27FC236}">
                <a16:creationId xmlns:a16="http://schemas.microsoft.com/office/drawing/2014/main" id="{C009A1B4-7417-4E43-941B-6A7AAC912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16732"/>
            <a:ext cx="7344816" cy="550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90441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9D44368E-3B1E-4368-95D8-F99ECC1FDBE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381000"/>
            <a:ext cx="6934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3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 E DESENVOLVIMENTO FETAL</a:t>
            </a:r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2F917173-D90A-4233-9CA1-7E589EEDF9F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990600" y="1371600"/>
            <a:ext cx="8153400" cy="4495800"/>
          </a:xfrm>
        </p:spPr>
        <p:txBody>
          <a:bodyPr/>
          <a:lstStyle/>
          <a:p>
            <a:r>
              <a:rPr lang="pt-BR" altLang="pt-BR" sz="2000" u="sng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Fetal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: 9ª sem após a fertilização ou</a:t>
            </a:r>
          </a:p>
          <a:p>
            <a:pPr>
              <a:lnSpc>
                <a:spcPct val="80000"/>
              </a:lnSpc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		    10ª sem.  após a DUM</a:t>
            </a:r>
          </a:p>
          <a:p>
            <a:pPr>
              <a:lnSpc>
                <a:spcPct val="80000"/>
              </a:lnSpc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		    4 cm de comprimento </a:t>
            </a:r>
          </a:p>
          <a:p>
            <a:pPr>
              <a:lnSpc>
                <a:spcPct val="90000"/>
              </a:lnSpc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desenvolvimento no período fetal consiste no crescimento e maturação das estruturas formadas no período embrionário </a:t>
            </a:r>
          </a:p>
          <a:p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3" name="Text Box 3">
            <a:extLst>
              <a:ext uri="{FF2B5EF4-FFF2-40B4-BE49-F238E27FC236}">
                <a16:creationId xmlns:a16="http://schemas.microsoft.com/office/drawing/2014/main" id="{6570D828-1679-40B6-8454-2E9C4B5C8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2632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pt-BR" altLang="pt-BR" sz="1400">
                <a:latin typeface="Comic Sans MS" panose="030F0702030302020204" pitchFamily="66" charset="0"/>
              </a:rPr>
              <a:t>Margotto, PR - ESCS</a:t>
            </a:r>
          </a:p>
        </p:txBody>
      </p:sp>
      <p:pic>
        <p:nvPicPr>
          <p:cNvPr id="87046" name="Picture 6" descr="Genética2">
            <a:extLst>
              <a:ext uri="{FF2B5EF4-FFF2-40B4-BE49-F238E27FC236}">
                <a16:creationId xmlns:a16="http://schemas.microsoft.com/office/drawing/2014/main" id="{BACC6B69-7405-456E-9714-1AC78C0D6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0"/>
            <a:ext cx="46482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8" name="Text Box 8">
            <a:extLst>
              <a:ext uri="{FF2B5EF4-FFF2-40B4-BE49-F238E27FC236}">
                <a16:creationId xmlns:a16="http://schemas.microsoft.com/office/drawing/2014/main" id="{374FA7F2-BB7D-4614-A03F-18EBE3A1B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925" y="6096000"/>
            <a:ext cx="2632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pt-BR" altLang="pt-BR" sz="1400">
                <a:latin typeface="Comic Sans MS" panose="030F0702030302020204" pitchFamily="66" charset="0"/>
              </a:rPr>
              <a:t>	Williams, 2000</a:t>
            </a:r>
          </a:p>
        </p:txBody>
      </p:sp>
    </p:spTree>
    <p:extLst>
      <p:ext uri="{BB962C8B-B14F-4D97-AF65-F5344CB8AC3E}">
        <p14:creationId xmlns:p14="http://schemas.microsoft.com/office/powerpoint/2010/main" val="100291039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Fecundação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                                                                               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                                                                             </a:t>
            </a:r>
          </a:p>
        </p:txBody>
      </p:sp>
      <p:pic>
        <p:nvPicPr>
          <p:cNvPr id="8194" name="Picture 2" descr="http://cursa.ihmc.us/rid=1MD9M453H-25X99Q0-2CP5/Viv%C3%ADpar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2" y="2492896"/>
            <a:ext cx="6059091" cy="4039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714930" y="1332644"/>
            <a:ext cx="14910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Ovíparos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6347761" y="6035429"/>
            <a:ext cx="20694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Ovovivíparos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2713979" y="1913140"/>
            <a:ext cx="15390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Vivíparos</a:t>
            </a:r>
          </a:p>
        </p:txBody>
      </p:sp>
      <p:pic>
        <p:nvPicPr>
          <p:cNvPr id="8196" name="Picture 4" descr="http://imalbum.aufeminin.com/album/D20110523/771130_6DRWODIS3BHPYYM2X6VXNKJLYYIFMR_leon-y-su-cria_H164437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080" y="2731417"/>
            <a:ext cx="4762500" cy="356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animalesomnivoros.es/wp-content/uploads/2015/09/animales-ovipar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979" y="2068002"/>
            <a:ext cx="5990246" cy="3993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grupoescolar.com/a/b/D85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17" y="2731417"/>
            <a:ext cx="5400675" cy="3838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soloanimales.com/wp-content/uploads/2015/08/informaci%C3%B3n-sobre-animales-ovovivipar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643" y="1980689"/>
            <a:ext cx="5459157" cy="3642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Animais Ovovivípar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42" y="2179197"/>
            <a:ext cx="2962799" cy="443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Animais Ovovivípar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51" y="276370"/>
            <a:ext cx="3787409" cy="2521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759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7" grpId="0"/>
      <p:bldP spid="7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40C8BB13-2ABE-4DF0-97AF-9542AF158CA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457200"/>
            <a:ext cx="6934200" cy="838200"/>
          </a:xfrm>
          <a:noFill/>
          <a:ln/>
        </p:spPr>
        <p:txBody>
          <a:bodyPr anchor="t" anchorCtr="1">
            <a:normAutofit fontScale="90000"/>
          </a:bodyPr>
          <a:lstStyle/>
          <a:p>
            <a:pPr algn="ctr"/>
            <a:r>
              <a:rPr lang="pt-BR" altLang="pt-BR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 E DESENVOLVIMENTO FETAL</a:t>
            </a:r>
          </a:p>
        </p:txBody>
      </p:sp>
      <p:sp>
        <p:nvSpPr>
          <p:cNvPr id="88068" name="Rectangle 4">
            <a:extLst>
              <a:ext uri="{FF2B5EF4-FFF2-40B4-BE49-F238E27FC236}">
                <a16:creationId xmlns:a16="http://schemas.microsoft.com/office/drawing/2014/main" id="{1F4996AF-A693-44C7-A1C0-62B1555C7FB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990600" y="1828800"/>
            <a:ext cx="8153400" cy="4191000"/>
          </a:xfrm>
          <a:noFill/>
          <a:ln/>
        </p:spPr>
        <p:txBody>
          <a:bodyPr/>
          <a:lstStyle/>
          <a:p>
            <a:pPr marL="533400" indent="-533400"/>
            <a:r>
              <a:rPr lang="pt-BR" altLang="pt-BR" sz="24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semanas:</a:t>
            </a:r>
          </a:p>
          <a:p>
            <a:pPr marL="533400" indent="-533400">
              <a:buFont typeface="Wingdings" panose="05000000000000000000" pitchFamily="2" charset="2"/>
              <a:buChar char="v"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útero já é palpável acima da sínfise pubiana</a:t>
            </a:r>
          </a:p>
          <a:p>
            <a:pPr marL="533400" indent="-533400">
              <a:buFont typeface="Wingdings" panose="05000000000000000000" pitchFamily="2" charset="2"/>
              <a:buChar char="v"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Tamanho do feto : 6 – 7 cm / 13 g</a:t>
            </a:r>
          </a:p>
          <a:p>
            <a:pPr marL="533400" indent="-533400">
              <a:buFont typeface="Wingdings" panose="05000000000000000000" pitchFamily="2" charset="2"/>
              <a:buChar char="v"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Aparecem os centros de ossificação </a:t>
            </a:r>
          </a:p>
          <a:p>
            <a:pPr marL="533400" indent="-533400">
              <a:buFont typeface="Wingdings" panose="05000000000000000000" pitchFamily="2" charset="2"/>
              <a:buChar char="v"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Diferenciação dos dedos </a:t>
            </a:r>
          </a:p>
          <a:p>
            <a:pPr marL="533400" indent="-533400">
              <a:buFont typeface="Wingdings" panose="05000000000000000000" pitchFamily="2" charset="2"/>
              <a:buChar char="v"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Desenvolvimento do nariz e pele  </a:t>
            </a:r>
          </a:p>
          <a:p>
            <a:pPr marL="533400" indent="-533400">
              <a:buFont typeface="Wingdings" panose="05000000000000000000" pitchFamily="2" charset="2"/>
              <a:buChar char="v"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Cabelos rudimentares </a:t>
            </a:r>
          </a:p>
          <a:p>
            <a:pPr marL="533400" indent="-533400">
              <a:buFont typeface="Wingdings" panose="05000000000000000000" pitchFamily="2" charset="2"/>
              <a:buChar char="v"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Genitália externa começa a se definir </a:t>
            </a:r>
          </a:p>
          <a:p>
            <a:pPr marL="533400" indent="-533400">
              <a:buFont typeface="Wingdings" panose="05000000000000000000" pitchFamily="2" charset="2"/>
              <a:buChar char="v"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Iniciam movimentos espontâneos </a:t>
            </a:r>
          </a:p>
        </p:txBody>
      </p:sp>
      <p:sp>
        <p:nvSpPr>
          <p:cNvPr id="88069" name="Text Box 5">
            <a:extLst>
              <a:ext uri="{FF2B5EF4-FFF2-40B4-BE49-F238E27FC236}">
                <a16:creationId xmlns:a16="http://schemas.microsoft.com/office/drawing/2014/main" id="{13211892-C7EC-49EC-84A4-666BA34DE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0"/>
            <a:ext cx="263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pt-BR" altLang="pt-BR" sz="1600">
                <a:latin typeface="Comic Sans MS" panose="030F0702030302020204" pitchFamily="66" charset="0"/>
              </a:rPr>
              <a:t>Margotto, PR - ESCS</a:t>
            </a:r>
          </a:p>
        </p:txBody>
      </p:sp>
      <p:sp>
        <p:nvSpPr>
          <p:cNvPr id="88070" name="Text Box 6">
            <a:extLst>
              <a:ext uri="{FF2B5EF4-FFF2-40B4-BE49-F238E27FC236}">
                <a16:creationId xmlns:a16="http://schemas.microsoft.com/office/drawing/2014/main" id="{7D54FD11-1944-4E4B-B404-0A14442E5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925" y="6019800"/>
            <a:ext cx="263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pt-BR" altLang="pt-BR" sz="1600">
                <a:latin typeface="Comic Sans MS" panose="030F0702030302020204" pitchFamily="66" charset="0"/>
              </a:rPr>
              <a:t>Williams, 2000</a:t>
            </a:r>
          </a:p>
        </p:txBody>
      </p:sp>
    </p:spTree>
    <p:extLst>
      <p:ext uri="{BB962C8B-B14F-4D97-AF65-F5344CB8AC3E}">
        <p14:creationId xmlns:p14="http://schemas.microsoft.com/office/powerpoint/2010/main" val="356820299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89454B44-3244-403B-B8F5-5A2A3588FF9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457200"/>
            <a:ext cx="6934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CRESCIMENTO E DESENVOLVIMENTO FETAL</a:t>
            </a:r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2242C792-33CD-43FB-A466-DECB19D22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0"/>
            <a:ext cx="263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pt-BR" altLang="pt-BR" sz="1600">
                <a:latin typeface="Comic Sans MS" panose="030F0702030302020204" pitchFamily="66" charset="0"/>
              </a:rPr>
              <a:t>Margotto, PR - ESCS</a:t>
            </a:r>
          </a:p>
        </p:txBody>
      </p:sp>
      <p:sp>
        <p:nvSpPr>
          <p:cNvPr id="89093" name="Text Box 5">
            <a:extLst>
              <a:ext uri="{FF2B5EF4-FFF2-40B4-BE49-F238E27FC236}">
                <a16:creationId xmlns:a16="http://schemas.microsoft.com/office/drawing/2014/main" id="{BDCE682F-97EF-4A6B-BE72-0F0610D7D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019800"/>
            <a:ext cx="263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pt-BR" altLang="pt-BR" sz="1600">
                <a:latin typeface="Comic Sans MS" panose="030F0702030302020204" pitchFamily="66" charset="0"/>
              </a:rPr>
              <a:t>Williams, 2000</a:t>
            </a:r>
          </a:p>
        </p:txBody>
      </p:sp>
      <p:pic>
        <p:nvPicPr>
          <p:cNvPr id="89094" name="Picture 6" descr="Genética3">
            <a:extLst>
              <a:ext uri="{FF2B5EF4-FFF2-40B4-BE49-F238E27FC236}">
                <a16:creationId xmlns:a16="http://schemas.microsoft.com/office/drawing/2014/main" id="{16806C75-7EB5-4465-B049-63CA88CD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57912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6" name="Text Box 8">
            <a:extLst>
              <a:ext uri="{FF2B5EF4-FFF2-40B4-BE49-F238E27FC236}">
                <a16:creationId xmlns:a16="http://schemas.microsoft.com/office/drawing/2014/main" id="{F150CF60-DC56-497A-84CF-2ABFD7953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9436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89097" name="Text Box 9">
            <a:extLst>
              <a:ext uri="{FF2B5EF4-FFF2-40B4-BE49-F238E27FC236}">
                <a16:creationId xmlns:a16="http://schemas.microsoft.com/office/drawing/2014/main" id="{3C12B2F0-4DA5-4802-9BF8-5B7401A48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019800"/>
            <a:ext cx="32004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dirty="0">
                <a:solidFill>
                  <a:schemeClr val="accent1"/>
                </a:solidFill>
                <a:latin typeface="Comic Sans MS" panose="030F0702030302020204" pitchFamily="66" charset="0"/>
              </a:rPr>
              <a:t>Feto com 12 semanas</a:t>
            </a:r>
          </a:p>
        </p:txBody>
      </p:sp>
    </p:spTree>
    <p:extLst>
      <p:ext uri="{BB962C8B-B14F-4D97-AF65-F5344CB8AC3E}">
        <p14:creationId xmlns:p14="http://schemas.microsoft.com/office/powerpoint/2010/main" val="392545011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95ED77AF-0993-417A-9112-69AB64E6C16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457200"/>
            <a:ext cx="6934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 E DESENVOLVIMENTO FETAL</a:t>
            </a:r>
          </a:p>
        </p:txBody>
      </p:sp>
      <p:sp>
        <p:nvSpPr>
          <p:cNvPr id="90115" name="Text Box 3">
            <a:extLst>
              <a:ext uri="{FF2B5EF4-FFF2-40B4-BE49-F238E27FC236}">
                <a16:creationId xmlns:a16="http://schemas.microsoft.com/office/drawing/2014/main" id="{72A0C4E4-971D-4986-BE10-EBA565555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0"/>
            <a:ext cx="263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pt-BR" altLang="pt-BR" sz="1600" dirty="0" err="1">
                <a:latin typeface="Comic Sans MS" panose="030F0702030302020204" pitchFamily="66" charset="0"/>
              </a:rPr>
              <a:t>Margotto</a:t>
            </a:r>
            <a:r>
              <a:rPr kumimoji="0" lang="pt-BR" altLang="pt-BR" sz="1600" dirty="0">
                <a:latin typeface="Comic Sans MS" panose="030F0702030302020204" pitchFamily="66" charset="0"/>
              </a:rPr>
              <a:t>, PR - ESCS</a:t>
            </a:r>
          </a:p>
        </p:txBody>
      </p:sp>
      <p:sp>
        <p:nvSpPr>
          <p:cNvPr id="90117" name="Text Box 5">
            <a:extLst>
              <a:ext uri="{FF2B5EF4-FFF2-40B4-BE49-F238E27FC236}">
                <a16:creationId xmlns:a16="http://schemas.microsoft.com/office/drawing/2014/main" id="{A34946F5-46C8-43AD-815F-A6688B906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019800"/>
            <a:ext cx="263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pt-BR" altLang="pt-BR" sz="1600">
                <a:latin typeface="Comic Sans MS" panose="030F0702030302020204" pitchFamily="66" charset="0"/>
              </a:rPr>
              <a:t>Williams, 2000</a:t>
            </a:r>
          </a:p>
        </p:txBody>
      </p:sp>
      <p:pic>
        <p:nvPicPr>
          <p:cNvPr id="90118" name="Picture 6" descr="Genética4">
            <a:extLst>
              <a:ext uri="{FF2B5EF4-FFF2-40B4-BE49-F238E27FC236}">
                <a16:creationId xmlns:a16="http://schemas.microsoft.com/office/drawing/2014/main" id="{A303F20F-8123-45B7-BE88-23E694D10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43200"/>
            <a:ext cx="4724400" cy="3567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9" name="Text Box 7">
            <a:extLst>
              <a:ext uri="{FF2B5EF4-FFF2-40B4-BE49-F238E27FC236}">
                <a16:creationId xmlns:a16="http://schemas.microsoft.com/office/drawing/2014/main" id="{5C25AE73-051B-4C88-ADE3-F5CA30BFA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928" y="1543051"/>
            <a:ext cx="6098144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t-BR" altLang="pt-BR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semanas :</a:t>
            </a:r>
          </a:p>
          <a:p>
            <a:pPr algn="ctr">
              <a:lnSpc>
                <a:spcPct val="90000"/>
              </a:lnSpc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 Tamanho : 10 cm / peso : 110 g </a:t>
            </a:r>
          </a:p>
          <a:p>
            <a:pPr algn="ctr">
              <a:lnSpc>
                <a:spcPct val="90000"/>
              </a:lnSpc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Sexo pode ser determinado ( 14 º sem )</a:t>
            </a:r>
          </a:p>
        </p:txBody>
      </p:sp>
    </p:spTree>
    <p:extLst>
      <p:ext uri="{BB962C8B-B14F-4D97-AF65-F5344CB8AC3E}">
        <p14:creationId xmlns:p14="http://schemas.microsoft.com/office/powerpoint/2010/main" val="164104173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56DD01EC-7377-45AB-81DA-9503F6FD00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2700"/>
            <a:ext cx="8229600" cy="1143000"/>
          </a:xfrm>
          <a:noFill/>
          <a:ln/>
        </p:spPr>
        <p:txBody>
          <a:bodyPr anchor="t"/>
          <a:lstStyle/>
          <a:p>
            <a:pPr algn="ctr"/>
            <a:r>
              <a:rPr lang="pt-BR" altLang="pt-BR" dirty="0"/>
              <a:t>CRESCIMENTO E DESENVOLVIMENTO FETAL</a:t>
            </a:r>
          </a:p>
        </p:txBody>
      </p:sp>
      <p:pic>
        <p:nvPicPr>
          <p:cNvPr id="91139" name="Picture 3" descr="04">
            <a:extLst>
              <a:ext uri="{FF2B5EF4-FFF2-40B4-BE49-F238E27FC236}">
                <a16:creationId xmlns:a16="http://schemas.microsoft.com/office/drawing/2014/main" id="{3B172B7B-7E0F-4F19-A8F6-DC9B859F5854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1557338"/>
            <a:ext cx="7777162" cy="479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 Box 4">
            <a:extLst>
              <a:ext uri="{FF2B5EF4-FFF2-40B4-BE49-F238E27FC236}">
                <a16:creationId xmlns:a16="http://schemas.microsoft.com/office/drawing/2014/main" id="{1A483AE3-D6BD-4223-9A39-DDF6A19DA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1700808"/>
            <a:ext cx="6300788" cy="11726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kumimoji="0" lang="pt-BR" altLang="pt-BR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Na 16ª semana de gestação                          ele já tem quase todos os órgãos desenvolvidos.</a:t>
            </a:r>
          </a:p>
        </p:txBody>
      </p:sp>
      <p:sp>
        <p:nvSpPr>
          <p:cNvPr id="91141" name="Text Box 5">
            <a:extLst>
              <a:ext uri="{FF2B5EF4-FFF2-40B4-BE49-F238E27FC236}">
                <a16:creationId xmlns:a16="http://schemas.microsoft.com/office/drawing/2014/main" id="{8B36AF8F-90C7-47C8-8DBA-40F6ACCA9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941888"/>
            <a:ext cx="8388350" cy="11726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kumimoji="0" lang="pt-BR" altLang="pt-BR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Os olhos ainda estão fechados,                                                                 mas as mãos e os pés começam a mover-se,                                 embora sua mãe quase não perceba.</a:t>
            </a:r>
          </a:p>
        </p:txBody>
      </p:sp>
    </p:spTree>
    <p:extLst>
      <p:ext uri="{BB962C8B-B14F-4D97-AF65-F5344CB8AC3E}">
        <p14:creationId xmlns:p14="http://schemas.microsoft.com/office/powerpoint/2010/main" val="212975631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CE13549-C065-456F-9816-45B2AC4C672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457200"/>
            <a:ext cx="6934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 E DESENVOLVIMENTO FETAL</a:t>
            </a:r>
          </a:p>
        </p:txBody>
      </p:sp>
      <p:sp>
        <p:nvSpPr>
          <p:cNvPr id="93187" name="Text Box 3">
            <a:extLst>
              <a:ext uri="{FF2B5EF4-FFF2-40B4-BE49-F238E27FC236}">
                <a16:creationId xmlns:a16="http://schemas.microsoft.com/office/drawing/2014/main" id="{9BA31C9F-DE30-4D21-9FCC-19A1F2322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0"/>
            <a:ext cx="263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pt-BR" altLang="pt-BR" sz="1600">
                <a:latin typeface="Comic Sans MS" panose="030F0702030302020204" pitchFamily="66" charset="0"/>
              </a:rPr>
              <a:t>Margotto, PR - ESCS</a:t>
            </a:r>
          </a:p>
        </p:txBody>
      </p:sp>
      <p:sp>
        <p:nvSpPr>
          <p:cNvPr id="93189" name="Text Box 5">
            <a:extLst>
              <a:ext uri="{FF2B5EF4-FFF2-40B4-BE49-F238E27FC236}">
                <a16:creationId xmlns:a16="http://schemas.microsoft.com/office/drawing/2014/main" id="{981F6A15-8295-42ED-BBD9-0E8FF629A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019800"/>
            <a:ext cx="263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pt-BR" altLang="pt-BR" sz="1600">
                <a:latin typeface="Comic Sans MS" panose="030F0702030302020204" pitchFamily="66" charset="0"/>
              </a:rPr>
              <a:t>Williams, 2000</a:t>
            </a:r>
          </a:p>
        </p:txBody>
      </p:sp>
      <p:sp>
        <p:nvSpPr>
          <p:cNvPr id="93190" name="Text Box 6">
            <a:extLst>
              <a:ext uri="{FF2B5EF4-FFF2-40B4-BE49-F238E27FC236}">
                <a16:creationId xmlns:a16="http://schemas.microsoft.com/office/drawing/2014/main" id="{0703FBDD-F233-43F8-99C9-072620BED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81200"/>
            <a:ext cx="32004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t-BR" altLang="pt-BR" sz="28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20 semanas :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pt-BR" alt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Tamanho : 22 cm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anose="05000000000000000000" pitchFamily="2" charset="2"/>
              <a:buNone/>
            </a:pP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peso : 300 g 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Pele menos transparente  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Cabelo começa a se formar</a:t>
            </a:r>
            <a:r>
              <a:rPr lang="pt-BR" alt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3191" name="Picture 7" descr="month4">
            <a:extLst>
              <a:ext uri="{FF2B5EF4-FFF2-40B4-BE49-F238E27FC236}">
                <a16:creationId xmlns:a16="http://schemas.microsoft.com/office/drawing/2014/main" id="{EF5C86BE-B4D7-4DF3-8E9C-B0A946BCF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449580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88678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82214DBE-0FCC-4485-B7DD-7BDD1982565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457200"/>
            <a:ext cx="6934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 E DESENVOLVIMENTO FETAL</a:t>
            </a:r>
          </a:p>
        </p:txBody>
      </p:sp>
      <p:sp>
        <p:nvSpPr>
          <p:cNvPr id="94211" name="Text Box 3">
            <a:extLst>
              <a:ext uri="{FF2B5EF4-FFF2-40B4-BE49-F238E27FC236}">
                <a16:creationId xmlns:a16="http://schemas.microsoft.com/office/drawing/2014/main" id="{02F7351B-A8BA-4B2F-B961-C47EFCE9A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0"/>
            <a:ext cx="263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pt-BR" altLang="pt-BR" sz="1600">
                <a:latin typeface="Comic Sans MS" panose="030F0702030302020204" pitchFamily="66" charset="0"/>
              </a:rPr>
              <a:t>Margotto, PR - ESCS</a:t>
            </a:r>
          </a:p>
        </p:txBody>
      </p:sp>
      <p:sp>
        <p:nvSpPr>
          <p:cNvPr id="94213" name="Text Box 5">
            <a:extLst>
              <a:ext uri="{FF2B5EF4-FFF2-40B4-BE49-F238E27FC236}">
                <a16:creationId xmlns:a16="http://schemas.microsoft.com/office/drawing/2014/main" id="{9BC895D7-17D0-48B9-874B-700DBA101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019800"/>
            <a:ext cx="263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pt-BR" altLang="pt-BR" sz="1600">
                <a:latin typeface="Comic Sans MS" panose="030F0702030302020204" pitchFamily="66" charset="0"/>
              </a:rPr>
              <a:t>Williams, 2000</a:t>
            </a:r>
          </a:p>
        </p:txBody>
      </p:sp>
      <p:sp>
        <p:nvSpPr>
          <p:cNvPr id="94214" name="Text Box 6">
            <a:extLst>
              <a:ext uri="{FF2B5EF4-FFF2-40B4-BE49-F238E27FC236}">
                <a16:creationId xmlns:a16="http://schemas.microsoft.com/office/drawing/2014/main" id="{9D708A7F-00DB-468E-8F08-3E6A4E705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3810000" cy="374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t-BR" altLang="pt-BR" sz="22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semanas :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pt-BR" alt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Peso : 630 g 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pt-BR" alt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Pele enrugada / deposição de gordura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pt-BR" alt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Cabeça grande, olhos reconhecíveis, desenvolvimento de brônquios e bronquíolos 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anose="05000000000000000000" pitchFamily="2" charset="2"/>
              <a:buNone/>
            </a:pPr>
            <a:r>
              <a:rPr lang="pt-BR" alt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    já é quase completo 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pt-BR" alt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nascer : tentará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anose="05000000000000000000" pitchFamily="2" charset="2"/>
              <a:buNone/>
            </a:pPr>
            <a:r>
              <a:rPr lang="pt-BR" altLang="pt-BR" sz="2200" dirty="0">
                <a:latin typeface="Arial" panose="020B0604020202020204" pitchFamily="34" charset="0"/>
                <a:cs typeface="Arial" panose="020B0604020202020204" pitchFamily="34" charset="0"/>
              </a:rPr>
              <a:t>respirar, mas muitos morrem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anose="05000000000000000000" pitchFamily="2" charset="2"/>
              <a:buNone/>
            </a:pPr>
            <a:r>
              <a:rPr lang="pt-BR" alt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alvéolos não estão formados </a:t>
            </a:r>
          </a:p>
        </p:txBody>
      </p:sp>
      <p:pic>
        <p:nvPicPr>
          <p:cNvPr id="94215" name="Picture 7" descr="Genética5">
            <a:extLst>
              <a:ext uri="{FF2B5EF4-FFF2-40B4-BE49-F238E27FC236}">
                <a16:creationId xmlns:a16="http://schemas.microsoft.com/office/drawing/2014/main" id="{11476DEF-C7D8-4432-B3F9-2116BA830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8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8800"/>
            <a:ext cx="4587875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6" name="Rectangle 8">
            <a:extLst>
              <a:ext uri="{FF2B5EF4-FFF2-40B4-BE49-F238E27FC236}">
                <a16:creationId xmlns:a16="http://schemas.microsoft.com/office/drawing/2014/main" id="{03F85728-F992-4A89-938A-BAC362EF0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828800"/>
            <a:ext cx="4572000" cy="3886200"/>
          </a:xfrm>
          <a:prstGeom prst="rect">
            <a:avLst/>
          </a:prstGeom>
          <a:noFill/>
          <a:ln w="76200" cmpd="tri">
            <a:solidFill>
              <a:srgbClr val="CC33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243035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49" y="0"/>
            <a:ext cx="6676918" cy="6840537"/>
          </a:xfrm>
          <a:prstGeom prst="rect">
            <a:avLst/>
          </a:prstGeom>
        </p:spPr>
      </p:pic>
      <p:pic>
        <p:nvPicPr>
          <p:cNvPr id="19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4" y="338575"/>
            <a:ext cx="6645432" cy="686068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 rot="-5400000">
            <a:off x="6952335" y="3524283"/>
            <a:ext cx="4066120" cy="2009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9" spc="10" dirty="0">
                <a:latin typeface="Calibri"/>
                <a:cs typeface="Calibri"/>
              </a:rPr>
              <a:t>h%p://dc347.4shared.com/doc/eRre_tN7/preview.html"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9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404813"/>
            <a:ext cx="523874" cy="5688011"/>
          </a:xfrm>
          <a:prstGeom prst="rect">
            <a:avLst/>
          </a:prstGeom>
        </p:spPr>
      </p:pic>
      <p:pic>
        <p:nvPicPr>
          <p:cNvPr id="19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6" y="400051"/>
            <a:ext cx="533399" cy="5697535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 rot="-5400000">
            <a:off x="-1325264" y="2960410"/>
            <a:ext cx="4504789" cy="472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CC0000"/>
                </a:solidFill>
                <a:latin typeface="Arial"/>
                <a:cs typeface="Arial"/>
              </a:rPr>
              <a:t>ANEXOS EMBRIONÁRIOS</a:t>
            </a:r>
            <a:endParaRPr sz="2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99994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77B7BF71-A3A9-435D-B951-11E4512A1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08050"/>
            <a:ext cx="8229600" cy="52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SzPct val="6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 typeface="Wingdings" panose="05000000000000000000" pitchFamily="2" charset="2"/>
              <a:buChar char="n"/>
            </a:pPr>
            <a:endParaRPr kumimoji="0" lang="pt-BR" altLang="pt-BR" sz="2800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7E57B346-491B-4BD9-ACA9-DC2E8D492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27037"/>
            <a:ext cx="769620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5701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0" lang="pt-BR" altLang="pt-BR" dirty="0"/>
              <a:t>Conceito</a:t>
            </a:r>
          </a:p>
        </p:txBody>
      </p:sp>
      <p:sp>
        <p:nvSpPr>
          <p:cNvPr id="69637" name="Text Box 5">
            <a:extLst>
              <a:ext uri="{FF2B5EF4-FFF2-40B4-BE49-F238E27FC236}">
                <a16:creationId xmlns:a16="http://schemas.microsoft.com/office/drawing/2014/main" id="{6F379DC6-33DF-4CF6-8681-6BC6D1729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341438"/>
            <a:ext cx="66976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BR" altLang="pt-BR" sz="2000"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rPr>
              <a:t>São Estruturas que derivam dos folhetos germinativos, mas que não fazem parte do corpo do embrião</a:t>
            </a:r>
            <a:r>
              <a:rPr kumimoji="0" lang="pt-BR" altLang="pt-BR" sz="1800"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69638" name="Text Box 6">
            <a:extLst>
              <a:ext uri="{FF2B5EF4-FFF2-40B4-BE49-F238E27FC236}">
                <a16:creationId xmlns:a16="http://schemas.microsoft.com/office/drawing/2014/main" id="{AA54D418-8C24-4282-B4A1-23DA0229C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276475"/>
            <a:ext cx="759618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BR" altLang="pt-BR" sz="2000" dirty="0">
                <a:latin typeface="Trebuchet MS" panose="020B0603020202020204" pitchFamily="34" charset="0"/>
              </a:rPr>
              <a:t>São elas:</a:t>
            </a:r>
          </a:p>
          <a:p>
            <a:pPr>
              <a:spcBef>
                <a:spcPct val="50000"/>
              </a:spcBef>
            </a:pPr>
            <a:r>
              <a:rPr kumimoji="0" lang="pt-BR" altLang="pt-BR" sz="2000" dirty="0">
                <a:latin typeface="Trebuchet MS" panose="020B0603020202020204" pitchFamily="34" charset="0"/>
              </a:rPr>
              <a:t> </a:t>
            </a:r>
            <a:r>
              <a:rPr kumimoji="0" lang="pt-BR" altLang="pt-BR" sz="2000" dirty="0" err="1">
                <a:latin typeface="Trebuchet MS" panose="020B0603020202020204" pitchFamily="34" charset="0"/>
              </a:rPr>
              <a:t>esícula</a:t>
            </a:r>
            <a:r>
              <a:rPr kumimoji="0" lang="pt-BR" altLang="pt-BR" sz="2000" dirty="0">
                <a:latin typeface="Trebuchet MS" panose="020B0603020202020204" pitchFamily="34" charset="0"/>
              </a:rPr>
              <a:t> Vitelínica ( Saco Vitelínico) =&gt; Armazém dos Alimentos </a:t>
            </a:r>
          </a:p>
          <a:p>
            <a:pPr>
              <a:spcBef>
                <a:spcPct val="50000"/>
              </a:spcBef>
            </a:pPr>
            <a:r>
              <a:rPr kumimoji="0" lang="pt-BR" altLang="pt-BR" sz="2000" dirty="0">
                <a:latin typeface="Trebuchet MS" panose="020B0603020202020204" pitchFamily="34" charset="0"/>
              </a:rPr>
              <a:t> </a:t>
            </a:r>
            <a:r>
              <a:rPr kumimoji="0" lang="pt-BR" altLang="pt-BR" sz="2000" dirty="0" err="1">
                <a:latin typeface="Trebuchet MS" panose="020B0603020202020204" pitchFamily="34" charset="0"/>
              </a:rPr>
              <a:t>mnion</a:t>
            </a:r>
            <a:r>
              <a:rPr kumimoji="0" lang="pt-BR" altLang="pt-BR" sz="2000" dirty="0">
                <a:latin typeface="Trebuchet MS" panose="020B0603020202020204" pitchFamily="34" charset="0"/>
              </a:rPr>
              <a:t> ( Bolsa D’água) =&gt; Proteção</a:t>
            </a:r>
          </a:p>
          <a:p>
            <a:pPr>
              <a:spcBef>
                <a:spcPct val="50000"/>
              </a:spcBef>
            </a:pPr>
            <a:r>
              <a:rPr kumimoji="0" lang="pt-BR" altLang="pt-BR" sz="2000" dirty="0">
                <a:latin typeface="Trebuchet MS" panose="020B0603020202020204" pitchFamily="34" charset="0"/>
              </a:rPr>
              <a:t> </a:t>
            </a:r>
            <a:r>
              <a:rPr kumimoji="0" lang="pt-BR" altLang="pt-BR" sz="2000" dirty="0" err="1">
                <a:latin typeface="Trebuchet MS" panose="020B0603020202020204" pitchFamily="34" charset="0"/>
              </a:rPr>
              <a:t>órion</a:t>
            </a:r>
            <a:r>
              <a:rPr kumimoji="0" lang="pt-BR" altLang="pt-BR" sz="2000" dirty="0">
                <a:latin typeface="Trebuchet MS" panose="020B0603020202020204" pitchFamily="34" charset="0"/>
              </a:rPr>
              <a:t> ( Serosa) =&gt; Trocas Gasosas</a:t>
            </a:r>
          </a:p>
          <a:p>
            <a:pPr>
              <a:spcBef>
                <a:spcPct val="50000"/>
              </a:spcBef>
            </a:pPr>
            <a:r>
              <a:rPr kumimoji="0" lang="pt-BR" altLang="pt-BR" sz="2000" dirty="0">
                <a:latin typeface="Trebuchet MS" panose="020B0603020202020204" pitchFamily="34" charset="0"/>
              </a:rPr>
              <a:t> </a:t>
            </a:r>
            <a:r>
              <a:rPr kumimoji="0" lang="pt-BR" altLang="pt-BR" sz="2000" dirty="0" err="1">
                <a:latin typeface="Trebuchet MS" panose="020B0603020202020204" pitchFamily="34" charset="0"/>
              </a:rPr>
              <a:t>lantóide</a:t>
            </a:r>
            <a:r>
              <a:rPr kumimoji="0" lang="pt-BR" altLang="pt-BR" sz="2000" dirty="0">
                <a:latin typeface="Trebuchet MS" panose="020B0603020202020204" pitchFamily="34" charset="0"/>
              </a:rPr>
              <a:t> =&gt; Armazém das excretas</a:t>
            </a:r>
          </a:p>
          <a:p>
            <a:pPr>
              <a:spcBef>
                <a:spcPct val="50000"/>
              </a:spcBef>
            </a:pPr>
            <a:r>
              <a:rPr kumimoji="0" lang="pt-BR" altLang="pt-BR" sz="2000" dirty="0">
                <a:latin typeface="Trebuchet MS" panose="020B0603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kumimoji="0" lang="pt-BR" altLang="pt-BR" sz="2000" dirty="0">
                <a:latin typeface="Trebuchet MS" panose="020B0603020202020204" pitchFamily="34" charset="0"/>
              </a:rPr>
              <a:t> </a:t>
            </a:r>
            <a:r>
              <a:rPr kumimoji="0" lang="pt-BR" altLang="pt-BR" sz="2000" dirty="0" err="1">
                <a:latin typeface="Trebuchet MS" panose="020B0603020202020204" pitchFamily="34" charset="0"/>
              </a:rPr>
              <a:t>lacenta</a:t>
            </a:r>
            <a:endParaRPr kumimoji="0" lang="pt-BR" altLang="pt-BR" sz="2000" dirty="0">
              <a:latin typeface="Trebuchet MS" panose="020B0603020202020204" pitchFamily="34" charset="0"/>
            </a:endParaRPr>
          </a:p>
          <a:p>
            <a:pPr>
              <a:spcBef>
                <a:spcPct val="50000"/>
              </a:spcBef>
            </a:pPr>
            <a:r>
              <a:rPr kumimoji="0" lang="pt-BR" altLang="pt-BR" sz="2000" dirty="0">
                <a:latin typeface="Trebuchet MS" panose="020B0603020202020204" pitchFamily="34" charset="0"/>
              </a:rPr>
              <a:t> </a:t>
            </a:r>
            <a:r>
              <a:rPr kumimoji="0" lang="pt-BR" altLang="pt-BR" sz="2000" dirty="0" err="1">
                <a:latin typeface="Trebuchet MS" panose="020B0603020202020204" pitchFamily="34" charset="0"/>
              </a:rPr>
              <a:t>ordão</a:t>
            </a:r>
            <a:r>
              <a:rPr kumimoji="0" lang="pt-BR" altLang="pt-BR" sz="2000" dirty="0">
                <a:latin typeface="Trebuchet MS" panose="020B0603020202020204" pitchFamily="34" charset="0"/>
              </a:rPr>
              <a:t> Umbilical</a:t>
            </a:r>
          </a:p>
        </p:txBody>
      </p:sp>
      <p:sp>
        <p:nvSpPr>
          <p:cNvPr id="69639" name="WordArt 7">
            <a:extLst>
              <a:ext uri="{FF2B5EF4-FFF2-40B4-BE49-F238E27FC236}">
                <a16:creationId xmlns:a16="http://schemas.microsoft.com/office/drawing/2014/main" id="{1785F7EF-0861-4734-8A2F-FD40C6AD75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2708275"/>
            <a:ext cx="360362" cy="358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69640" name="WordArt 8">
            <a:extLst>
              <a:ext uri="{FF2B5EF4-FFF2-40B4-BE49-F238E27FC236}">
                <a16:creationId xmlns:a16="http://schemas.microsoft.com/office/drawing/2014/main" id="{C3FC7922-0B9A-471E-903F-3B64C2B03C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3141663"/>
            <a:ext cx="360362" cy="358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Â</a:t>
            </a:r>
          </a:p>
        </p:txBody>
      </p:sp>
      <p:sp>
        <p:nvSpPr>
          <p:cNvPr id="69641" name="WordArt 9">
            <a:extLst>
              <a:ext uri="{FF2B5EF4-FFF2-40B4-BE49-F238E27FC236}">
                <a16:creationId xmlns:a16="http://schemas.microsoft.com/office/drawing/2014/main" id="{3FEC1E09-A638-4707-82A8-6FBFE37F97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3646488"/>
            <a:ext cx="360362" cy="358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69642" name="WordArt 10">
            <a:extLst>
              <a:ext uri="{FF2B5EF4-FFF2-40B4-BE49-F238E27FC236}">
                <a16:creationId xmlns:a16="http://schemas.microsoft.com/office/drawing/2014/main" id="{A77FDE11-D016-4F62-8F71-8A09FEA4E7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4076700"/>
            <a:ext cx="360362" cy="358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69643" name="WordArt 11">
            <a:extLst>
              <a:ext uri="{FF2B5EF4-FFF2-40B4-BE49-F238E27FC236}">
                <a16:creationId xmlns:a16="http://schemas.microsoft.com/office/drawing/2014/main" id="{3523A885-28AA-417E-B469-BD174EF7E1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4941888"/>
            <a:ext cx="360362" cy="358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</a:t>
            </a:r>
          </a:p>
        </p:txBody>
      </p:sp>
      <p:sp>
        <p:nvSpPr>
          <p:cNvPr id="69644" name="WordArt 12">
            <a:extLst>
              <a:ext uri="{FF2B5EF4-FFF2-40B4-BE49-F238E27FC236}">
                <a16:creationId xmlns:a16="http://schemas.microsoft.com/office/drawing/2014/main" id="{6C3E520D-9DFD-4BBF-9CBE-CFC88A8884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5516563"/>
            <a:ext cx="360362" cy="358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69645" name="Picture 13" descr="slide0015_image009">
            <a:extLst>
              <a:ext uri="{FF2B5EF4-FFF2-40B4-BE49-F238E27FC236}">
                <a16:creationId xmlns:a16="http://schemas.microsoft.com/office/drawing/2014/main" id="{335B11FA-1BC6-4317-8C39-FED1783A6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357563"/>
            <a:ext cx="3348037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9644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FC4357C5-5121-4B87-B0EB-27FD5C9B3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9863" y="2565400"/>
            <a:ext cx="6172201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kumimoji="0" lang="pt-BR" altLang="pt-BR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05BD3E60-4954-4F32-84ED-D4A6A4CB6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9863" y="2565400"/>
            <a:ext cx="6172201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kumimoji="0" lang="pt-BR" altLang="pt-BR"/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49BFE38F-BFE6-44A1-AC4C-C3C423B03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33351"/>
            <a:ext cx="769620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5701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0"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Vesícula Vitelínica</a:t>
            </a:r>
          </a:p>
        </p:txBody>
      </p:sp>
      <p:sp>
        <p:nvSpPr>
          <p:cNvPr id="70661" name="Text Box 5">
            <a:extLst>
              <a:ext uri="{FF2B5EF4-FFF2-40B4-BE49-F238E27FC236}">
                <a16:creationId xmlns:a16="http://schemas.microsoft.com/office/drawing/2014/main" id="{2CBA3773-2F9E-4AC0-927C-4491164BF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975" y="1916113"/>
            <a:ext cx="72739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0" lang="pt-BR" altLang="pt-BR" sz="2800">
              <a:latin typeface="Trebuchet MS" panose="020B0603020202020204" pitchFamily="34" charset="0"/>
            </a:endParaRPr>
          </a:p>
        </p:txBody>
      </p:sp>
      <p:sp>
        <p:nvSpPr>
          <p:cNvPr id="70663" name="Text Box 7">
            <a:extLst>
              <a:ext uri="{FF2B5EF4-FFF2-40B4-BE49-F238E27FC236}">
                <a16:creationId xmlns:a16="http://schemas.microsoft.com/office/drawing/2014/main" id="{85F12B68-C018-42C8-9650-B27AD4289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836613"/>
            <a:ext cx="77041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É</a:t>
            </a:r>
            <a:r>
              <a:rPr kumimoji="0" lang="pt-BR" altLang="pt-BR" sz="1800" b="1">
                <a:latin typeface="Trebuchet MS" panose="020B0603020202020204" pitchFamily="34" charset="0"/>
              </a:rPr>
              <a:t> </a:t>
            </a:r>
            <a:r>
              <a:rPr kumimoji="0" lang="pt-BR" altLang="pt-BR" sz="1800">
                <a:latin typeface="Trebuchet MS" panose="020B0603020202020204" pitchFamily="34" charset="0"/>
              </a:rPr>
              <a:t>o primeiro anexo a surgir nos vertebrados e se caracteriza por ser  a fonte e nutrição do embrião que não tem contato com a mãe. </a:t>
            </a:r>
          </a:p>
          <a:p>
            <a:pPr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Corresponde a uma estrutura em forma de saco ligada a região ventral do embrião. Sua principal função é armazenar reservas nutritivas. Formada pela mesoderme e endoderme.</a:t>
            </a:r>
          </a:p>
        </p:txBody>
      </p:sp>
      <p:sp>
        <p:nvSpPr>
          <p:cNvPr id="70664" name="WordArt 8">
            <a:extLst>
              <a:ext uri="{FF2B5EF4-FFF2-40B4-BE49-F238E27FC236}">
                <a16:creationId xmlns:a16="http://schemas.microsoft.com/office/drawing/2014/main" id="{156F6734-349B-4D37-B17B-69C53D9F89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13" y="3319463"/>
            <a:ext cx="1295400" cy="3603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Aves</a:t>
            </a:r>
          </a:p>
        </p:txBody>
      </p:sp>
      <p:sp>
        <p:nvSpPr>
          <p:cNvPr id="70665" name="WordArt 9">
            <a:extLst>
              <a:ext uri="{FF2B5EF4-FFF2-40B4-BE49-F238E27FC236}">
                <a16:creationId xmlns:a16="http://schemas.microsoft.com/office/drawing/2014/main" id="{8AD24073-7CAF-4AA6-877C-2195729736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13" y="2636838"/>
            <a:ext cx="1295400" cy="5048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 panose="020B0A04020102020204" pitchFamily="34" charset="0"/>
              </a:rPr>
              <a:t>Peixes</a:t>
            </a:r>
          </a:p>
        </p:txBody>
      </p:sp>
      <p:sp>
        <p:nvSpPr>
          <p:cNvPr id="70666" name="WordArt 10">
            <a:extLst>
              <a:ext uri="{FF2B5EF4-FFF2-40B4-BE49-F238E27FC236}">
                <a16:creationId xmlns:a16="http://schemas.microsoft.com/office/drawing/2014/main" id="{B6601525-4E02-4E2E-A873-5D219AADCC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13" y="3933825"/>
            <a:ext cx="1511300" cy="5032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Répteis</a:t>
            </a:r>
          </a:p>
        </p:txBody>
      </p:sp>
      <p:sp>
        <p:nvSpPr>
          <p:cNvPr id="70667" name="WordArt 11">
            <a:extLst>
              <a:ext uri="{FF2B5EF4-FFF2-40B4-BE49-F238E27FC236}">
                <a16:creationId xmlns:a16="http://schemas.microsoft.com/office/drawing/2014/main" id="{BF4BA839-A737-4FB5-A10C-3D512F6699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13" y="4724400"/>
            <a:ext cx="1439862" cy="431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 Black" panose="020B0A04020102020204" pitchFamily="34" charset="0"/>
              </a:rPr>
              <a:t>Anfíbios</a:t>
            </a:r>
          </a:p>
        </p:txBody>
      </p:sp>
      <p:sp>
        <p:nvSpPr>
          <p:cNvPr id="70668" name="WordArt 12">
            <a:extLst>
              <a:ext uri="{FF2B5EF4-FFF2-40B4-BE49-F238E27FC236}">
                <a16:creationId xmlns:a16="http://schemas.microsoft.com/office/drawing/2014/main" id="{8F56C434-0652-43C2-8A71-67A615922D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13" y="5661025"/>
            <a:ext cx="1871662" cy="5032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Mamíferos</a:t>
            </a:r>
          </a:p>
        </p:txBody>
      </p:sp>
      <p:sp>
        <p:nvSpPr>
          <p:cNvPr id="70669" name="AutoShape 13">
            <a:extLst>
              <a:ext uri="{FF2B5EF4-FFF2-40B4-BE49-F238E27FC236}">
                <a16:creationId xmlns:a16="http://schemas.microsoft.com/office/drawing/2014/main" id="{9C999196-10F9-4ED4-818E-C18C0C628FAC}"/>
              </a:ext>
            </a:extLst>
          </p:cNvPr>
          <p:cNvSpPr>
            <a:spLocks/>
          </p:cNvSpPr>
          <p:nvPr/>
        </p:nvSpPr>
        <p:spPr bwMode="auto">
          <a:xfrm>
            <a:off x="2484438" y="2527300"/>
            <a:ext cx="215900" cy="1944688"/>
          </a:xfrm>
          <a:prstGeom prst="leftBrace">
            <a:avLst>
              <a:gd name="adj1" fmla="val 75061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70670" name="Text Box 14">
            <a:extLst>
              <a:ext uri="{FF2B5EF4-FFF2-40B4-BE49-F238E27FC236}">
                <a16:creationId xmlns:a16="http://schemas.microsoft.com/office/drawing/2014/main" id="{496DACEB-F089-4DCE-9F67-F18FDBA3B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3316288"/>
            <a:ext cx="2303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Bem desenvolvida</a:t>
            </a:r>
          </a:p>
        </p:txBody>
      </p:sp>
      <p:sp>
        <p:nvSpPr>
          <p:cNvPr id="70671" name="Text Box 15">
            <a:extLst>
              <a:ext uri="{FF2B5EF4-FFF2-40B4-BE49-F238E27FC236}">
                <a16:creationId xmlns:a16="http://schemas.microsoft.com/office/drawing/2014/main" id="{1ACBA418-7826-479F-9FDF-88401989C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4724400"/>
            <a:ext cx="6516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Não apresenta a vesícula típica, vitelo fica nos interior dos blastômeros.</a:t>
            </a:r>
          </a:p>
        </p:txBody>
      </p:sp>
      <p:sp>
        <p:nvSpPr>
          <p:cNvPr id="70672" name="Text Box 16">
            <a:extLst>
              <a:ext uri="{FF2B5EF4-FFF2-40B4-BE49-F238E27FC236}">
                <a16:creationId xmlns:a16="http://schemas.microsoft.com/office/drawing/2014/main" id="{05C41F2D-8782-49FE-A8DD-014B37D62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445125"/>
            <a:ext cx="5976937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Nos mamíferos eutherios ou placentados é reduzida, visto que a nutrição ocorre via placentária. </a:t>
            </a:r>
          </a:p>
          <a:p>
            <a:pPr algn="just"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Nesses, é responsável pela produção das hemácias nos primeiros estágios de vida.</a:t>
            </a:r>
          </a:p>
        </p:txBody>
      </p:sp>
      <p:sp>
        <p:nvSpPr>
          <p:cNvPr id="70673" name="AutoShape 17">
            <a:extLst>
              <a:ext uri="{FF2B5EF4-FFF2-40B4-BE49-F238E27FC236}">
                <a16:creationId xmlns:a16="http://schemas.microsoft.com/office/drawing/2014/main" id="{2C409275-E969-44E1-9E92-17D74413D5FF}"/>
              </a:ext>
            </a:extLst>
          </p:cNvPr>
          <p:cNvSpPr>
            <a:spLocks/>
          </p:cNvSpPr>
          <p:nvPr/>
        </p:nvSpPr>
        <p:spPr bwMode="auto">
          <a:xfrm>
            <a:off x="2484438" y="4581525"/>
            <a:ext cx="287337" cy="757238"/>
          </a:xfrm>
          <a:prstGeom prst="leftBrace">
            <a:avLst>
              <a:gd name="adj1" fmla="val 21961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70674" name="AutoShape 18">
            <a:extLst>
              <a:ext uri="{FF2B5EF4-FFF2-40B4-BE49-F238E27FC236}">
                <a16:creationId xmlns:a16="http://schemas.microsoft.com/office/drawing/2014/main" id="{389EAFC9-014C-4A94-850A-D25E42B7148C}"/>
              </a:ext>
            </a:extLst>
          </p:cNvPr>
          <p:cNvSpPr>
            <a:spLocks/>
          </p:cNvSpPr>
          <p:nvPr/>
        </p:nvSpPr>
        <p:spPr bwMode="auto">
          <a:xfrm>
            <a:off x="2843213" y="5329238"/>
            <a:ext cx="360362" cy="1484312"/>
          </a:xfrm>
          <a:prstGeom prst="leftBrace">
            <a:avLst>
              <a:gd name="adj1" fmla="val 34325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012248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F9449B5D-9078-4464-B16B-B77B85377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745" y="128587"/>
            <a:ext cx="769620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5701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0" lang="pt-BR" altLang="pt-BR" dirty="0" err="1">
                <a:latin typeface="Arial" panose="020B0604020202020204" pitchFamily="34" charset="0"/>
                <a:cs typeface="Arial" panose="020B0604020202020204" pitchFamily="34" charset="0"/>
              </a:rPr>
              <a:t>Âmnion</a:t>
            </a:r>
            <a:endParaRPr kumimoji="0" lang="pt-BR" alt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8284D793-A702-44C7-9DAF-52C574813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836613"/>
            <a:ext cx="7632700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É uma fina membrana que delimita uma bolsa repleta de líquido.Formada pela ectoderme e mesoderme. O líquido amniótico que tem por funções: </a:t>
            </a:r>
          </a:p>
          <a:p>
            <a:pPr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·         Evitar o ressecamento do embrião </a:t>
            </a:r>
          </a:p>
          <a:p>
            <a:pPr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·          Proteger contra choques mecânicos. </a:t>
            </a:r>
          </a:p>
          <a:p>
            <a:pPr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O âmnio representa uma importante adaptação dos répteis a vida terrestre junto com a fecundação interna e faz parte do chamado ovo terrestre. Esse anexo permitiu aos répteis avançar em terras secas, e independência da água para a reprodução</a:t>
            </a:r>
            <a:r>
              <a:rPr kumimoji="0" lang="pt-BR" altLang="pt-BR" sz="1400">
                <a:latin typeface="Trebuchet MS" panose="020B0603020202020204" pitchFamily="34" charset="0"/>
              </a:rPr>
              <a:t>. </a:t>
            </a:r>
          </a:p>
        </p:txBody>
      </p:sp>
      <p:sp>
        <p:nvSpPr>
          <p:cNvPr id="71685" name="WordArt 5">
            <a:extLst>
              <a:ext uri="{FF2B5EF4-FFF2-40B4-BE49-F238E27FC236}">
                <a16:creationId xmlns:a16="http://schemas.microsoft.com/office/drawing/2014/main" id="{130395E0-F571-423F-BE87-5C337F02E2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13" y="3933825"/>
            <a:ext cx="1511300" cy="5032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Répteis</a:t>
            </a:r>
          </a:p>
        </p:txBody>
      </p:sp>
      <p:sp>
        <p:nvSpPr>
          <p:cNvPr id="71686" name="WordArt 6">
            <a:extLst>
              <a:ext uri="{FF2B5EF4-FFF2-40B4-BE49-F238E27FC236}">
                <a16:creationId xmlns:a16="http://schemas.microsoft.com/office/drawing/2014/main" id="{C8014FE6-E284-45CD-BEA3-7F366C7DBD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13" y="4724400"/>
            <a:ext cx="1439862" cy="431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Aves</a:t>
            </a:r>
          </a:p>
        </p:txBody>
      </p:sp>
      <p:sp>
        <p:nvSpPr>
          <p:cNvPr id="71687" name="WordArt 7">
            <a:extLst>
              <a:ext uri="{FF2B5EF4-FFF2-40B4-BE49-F238E27FC236}">
                <a16:creationId xmlns:a16="http://schemas.microsoft.com/office/drawing/2014/main" id="{8CE8EA21-CA25-4FBF-B0AC-968A2A8976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13" y="5661025"/>
            <a:ext cx="1871662" cy="5032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Mamíferos</a:t>
            </a:r>
          </a:p>
        </p:txBody>
      </p:sp>
      <p:pic>
        <p:nvPicPr>
          <p:cNvPr id="71688" name="Picture 8" descr="slide0015_image009">
            <a:extLst>
              <a:ext uri="{FF2B5EF4-FFF2-40B4-BE49-F238E27FC236}">
                <a16:creationId xmlns:a16="http://schemas.microsoft.com/office/drawing/2014/main" id="{8C0E0297-0BBA-4D67-9AF2-58F01EBF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46475"/>
            <a:ext cx="3563937" cy="333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9" name="Oval 9">
            <a:extLst>
              <a:ext uri="{FF2B5EF4-FFF2-40B4-BE49-F238E27FC236}">
                <a16:creationId xmlns:a16="http://schemas.microsoft.com/office/drawing/2014/main" id="{BB55EBAD-6347-4484-B30E-B9DA685CA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81525"/>
            <a:ext cx="1439862" cy="93503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00542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88640"/>
            <a:ext cx="6185115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3068960"/>
            <a:ext cx="5924550" cy="343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8448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0383378-323B-4B95-8C6D-98B02E09F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62877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SzPct val="6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 typeface="Wingdings" panose="05000000000000000000" pitchFamily="2" charset="2"/>
              <a:buChar char="n"/>
            </a:pPr>
            <a:endParaRPr kumimoji="0" lang="pt-BR" altLang="pt-BR" sz="2800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92F21D3-EDA4-403A-987F-3B59EC404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05740"/>
            <a:ext cx="769620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5701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0"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Córion</a:t>
            </a: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1F083260-3E13-46CF-95B0-92A9913A4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831850"/>
            <a:ext cx="813435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É uma membrana fina que envolve os outros anexos embrionários, é o mais externo. Formada pela ectoderme e mesoderme.</a:t>
            </a:r>
          </a:p>
          <a:p>
            <a:pPr algn="just" eaLnBrk="0" hangingPunct="0"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Junta-se com o alantóide para formar o alantocórion com função respiratória em aves e répteis.</a:t>
            </a:r>
            <a:r>
              <a:rPr kumimoji="0" lang="pt-BR" altLang="pt-BR" sz="1400">
                <a:latin typeface="Trebuchet MS" panose="020B0603020202020204" pitchFamily="34" charset="0"/>
              </a:rPr>
              <a:t> </a:t>
            </a:r>
            <a:endParaRPr kumimoji="0" lang="fr-CA" altLang="pt-BR" sz="1400">
              <a:latin typeface="Trebuchet MS" panose="020B0603020202020204" pitchFamily="34" charset="0"/>
            </a:endParaRPr>
          </a:p>
        </p:txBody>
      </p:sp>
      <p:pic>
        <p:nvPicPr>
          <p:cNvPr id="72710" name="Picture 6" descr="slide0015_image009">
            <a:extLst>
              <a:ext uri="{FF2B5EF4-FFF2-40B4-BE49-F238E27FC236}">
                <a16:creationId xmlns:a16="http://schemas.microsoft.com/office/drawing/2014/main" id="{FE69B860-5CE3-4F11-A7F3-6037B7C9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19488"/>
            <a:ext cx="3563937" cy="333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1" name="WordArt 7">
            <a:extLst>
              <a:ext uri="{FF2B5EF4-FFF2-40B4-BE49-F238E27FC236}">
                <a16:creationId xmlns:a16="http://schemas.microsoft.com/office/drawing/2014/main" id="{9F902C40-AA7B-42F2-A9F5-A7429E4713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2493963"/>
            <a:ext cx="1511300" cy="5032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Répteis</a:t>
            </a:r>
          </a:p>
        </p:txBody>
      </p:sp>
      <p:sp>
        <p:nvSpPr>
          <p:cNvPr id="72712" name="WordArt 8">
            <a:extLst>
              <a:ext uri="{FF2B5EF4-FFF2-40B4-BE49-F238E27FC236}">
                <a16:creationId xmlns:a16="http://schemas.microsoft.com/office/drawing/2014/main" id="{CACC16C7-2CE2-4560-AF2A-2BAA5E71AC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3284538"/>
            <a:ext cx="1439862" cy="431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Aves</a:t>
            </a:r>
          </a:p>
        </p:txBody>
      </p:sp>
      <p:sp>
        <p:nvSpPr>
          <p:cNvPr id="72713" name="WordArt 9">
            <a:extLst>
              <a:ext uri="{FF2B5EF4-FFF2-40B4-BE49-F238E27FC236}">
                <a16:creationId xmlns:a16="http://schemas.microsoft.com/office/drawing/2014/main" id="{7A06F476-7361-4761-AF55-21AEFADAA6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4221163"/>
            <a:ext cx="1871662" cy="5032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Mamíferos</a:t>
            </a:r>
          </a:p>
        </p:txBody>
      </p:sp>
      <p:sp>
        <p:nvSpPr>
          <p:cNvPr id="72714" name="AutoShape 10">
            <a:extLst>
              <a:ext uri="{FF2B5EF4-FFF2-40B4-BE49-F238E27FC236}">
                <a16:creationId xmlns:a16="http://schemas.microsoft.com/office/drawing/2014/main" id="{E6F5BE6D-60AB-4884-9CC0-20FB90F62F6D}"/>
              </a:ext>
            </a:extLst>
          </p:cNvPr>
          <p:cNvSpPr>
            <a:spLocks/>
          </p:cNvSpPr>
          <p:nvPr/>
        </p:nvSpPr>
        <p:spPr bwMode="auto">
          <a:xfrm>
            <a:off x="2339975" y="2449513"/>
            <a:ext cx="360363" cy="1484312"/>
          </a:xfrm>
          <a:prstGeom prst="leftBrace">
            <a:avLst>
              <a:gd name="adj1" fmla="val 34324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72715" name="Text Box 11">
            <a:extLst>
              <a:ext uri="{FF2B5EF4-FFF2-40B4-BE49-F238E27FC236}">
                <a16:creationId xmlns:a16="http://schemas.microsoft.com/office/drawing/2014/main" id="{675C05DF-2D2C-43DF-839C-E9A9451B7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2859088"/>
            <a:ext cx="612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Fica sob a a casca do ovo, camada de proteção, trocas gasosas com o embrião e o meio externo.</a:t>
            </a:r>
          </a:p>
        </p:txBody>
      </p:sp>
      <p:sp>
        <p:nvSpPr>
          <p:cNvPr id="72716" name="Text Box 12">
            <a:extLst>
              <a:ext uri="{FF2B5EF4-FFF2-40B4-BE49-F238E27FC236}">
                <a16:creationId xmlns:a16="http://schemas.microsoft.com/office/drawing/2014/main" id="{1C429B55-5B6E-47DB-8A46-22F2C18B0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292600"/>
            <a:ext cx="295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Une-se a parede uterina e forma a placenta.</a:t>
            </a:r>
          </a:p>
        </p:txBody>
      </p:sp>
      <p:sp>
        <p:nvSpPr>
          <p:cNvPr id="72717" name="AutoShape 13">
            <a:extLst>
              <a:ext uri="{FF2B5EF4-FFF2-40B4-BE49-F238E27FC236}">
                <a16:creationId xmlns:a16="http://schemas.microsoft.com/office/drawing/2014/main" id="{8E241D86-6437-4E44-92C2-31B6FE5DBFD9}"/>
              </a:ext>
            </a:extLst>
          </p:cNvPr>
          <p:cNvSpPr>
            <a:spLocks/>
          </p:cNvSpPr>
          <p:nvPr/>
        </p:nvSpPr>
        <p:spPr bwMode="auto">
          <a:xfrm>
            <a:off x="2771775" y="4005263"/>
            <a:ext cx="360363" cy="1123950"/>
          </a:xfrm>
          <a:prstGeom prst="leftBrace">
            <a:avLst>
              <a:gd name="adj1" fmla="val 25991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72718" name="Oval 14">
            <a:extLst>
              <a:ext uri="{FF2B5EF4-FFF2-40B4-BE49-F238E27FC236}">
                <a16:creationId xmlns:a16="http://schemas.microsoft.com/office/drawing/2014/main" id="{FE6B3153-6709-47AA-8EEB-6EEBB36FA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450" y="4510088"/>
            <a:ext cx="2374900" cy="2232025"/>
          </a:xfrm>
          <a:prstGeom prst="ellipse">
            <a:avLst/>
          </a:prstGeom>
          <a:noFill/>
          <a:ln w="476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808044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0C99757B-3A55-4A6D-AF6F-7D7414394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72174"/>
            <a:ext cx="769620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5701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0" lang="pt-BR" altLang="pt-BR" dirty="0" err="1">
                <a:latin typeface="Arial" panose="020B0604020202020204" pitchFamily="34" charset="0"/>
                <a:cs typeface="Arial" panose="020B0604020202020204" pitchFamily="34" charset="0"/>
              </a:rPr>
              <a:t>Alantóide</a:t>
            </a:r>
            <a:endParaRPr kumimoji="0" lang="pt-BR" alt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732" name="Picture 4" descr="slide0015_image009">
            <a:extLst>
              <a:ext uri="{FF2B5EF4-FFF2-40B4-BE49-F238E27FC236}">
                <a16:creationId xmlns:a16="http://schemas.microsoft.com/office/drawing/2014/main" id="{E6E87661-197B-4276-AD20-269D40F3C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19488"/>
            <a:ext cx="3563937" cy="333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Text Box 5">
            <a:extLst>
              <a:ext uri="{FF2B5EF4-FFF2-40B4-BE49-F238E27FC236}">
                <a16:creationId xmlns:a16="http://schemas.microsoft.com/office/drawing/2014/main" id="{B65955AD-2765-4622-9864-59898A216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908050"/>
            <a:ext cx="7561262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É uma membrana ligada</a:t>
            </a:r>
            <a:r>
              <a:rPr kumimoji="0" lang="pt-BR" altLang="pt-BR" sz="1800" b="1">
                <a:latin typeface="Trebuchet MS" panose="020B0603020202020204" pitchFamily="34" charset="0"/>
              </a:rPr>
              <a:t> </a:t>
            </a:r>
            <a:r>
              <a:rPr kumimoji="0" lang="pt-BR" altLang="pt-BR" sz="1800">
                <a:latin typeface="Trebuchet MS" panose="020B0603020202020204" pitchFamily="34" charset="0"/>
              </a:rPr>
              <a:t>a parte posterior do intestino do embrião.</a:t>
            </a:r>
          </a:p>
          <a:p>
            <a:pPr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É também uma membrana em forma de saco. Formada pela endoderme e mesoderme. </a:t>
            </a:r>
          </a:p>
        </p:txBody>
      </p:sp>
      <p:sp>
        <p:nvSpPr>
          <p:cNvPr id="73734" name="Oval 6">
            <a:extLst>
              <a:ext uri="{FF2B5EF4-FFF2-40B4-BE49-F238E27FC236}">
                <a16:creationId xmlns:a16="http://schemas.microsoft.com/office/drawing/2014/main" id="{470E6E02-A3B8-47A0-8CCB-BBB7130CB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5086350"/>
            <a:ext cx="936625" cy="863600"/>
          </a:xfrm>
          <a:prstGeom prst="ellipse">
            <a:avLst/>
          </a:prstGeom>
          <a:noFill/>
          <a:ln w="412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73735" name="WordArt 7">
            <a:extLst>
              <a:ext uri="{FF2B5EF4-FFF2-40B4-BE49-F238E27FC236}">
                <a16:creationId xmlns:a16="http://schemas.microsoft.com/office/drawing/2014/main" id="{74DE1288-1D44-44F9-9BCF-57A94E6147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2493963"/>
            <a:ext cx="1511300" cy="5032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Répteis</a:t>
            </a:r>
          </a:p>
        </p:txBody>
      </p:sp>
      <p:sp>
        <p:nvSpPr>
          <p:cNvPr id="73736" name="WordArt 8">
            <a:extLst>
              <a:ext uri="{FF2B5EF4-FFF2-40B4-BE49-F238E27FC236}">
                <a16:creationId xmlns:a16="http://schemas.microsoft.com/office/drawing/2014/main" id="{7F613F7C-E038-4ABE-9057-854CF37187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3284538"/>
            <a:ext cx="1439862" cy="431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Aves</a:t>
            </a:r>
          </a:p>
        </p:txBody>
      </p:sp>
      <p:sp>
        <p:nvSpPr>
          <p:cNvPr id="73737" name="WordArt 9">
            <a:extLst>
              <a:ext uri="{FF2B5EF4-FFF2-40B4-BE49-F238E27FC236}">
                <a16:creationId xmlns:a16="http://schemas.microsoft.com/office/drawing/2014/main" id="{12F1AA30-1D34-4B0E-B346-DB0BC9E7FF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4221163"/>
            <a:ext cx="1871662" cy="5032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Mamíferos</a:t>
            </a:r>
          </a:p>
        </p:txBody>
      </p:sp>
      <p:sp>
        <p:nvSpPr>
          <p:cNvPr id="73738" name="AutoShape 10">
            <a:extLst>
              <a:ext uri="{FF2B5EF4-FFF2-40B4-BE49-F238E27FC236}">
                <a16:creationId xmlns:a16="http://schemas.microsoft.com/office/drawing/2014/main" id="{C31C8BED-6BEA-4372-981B-FFC01B685FF2}"/>
              </a:ext>
            </a:extLst>
          </p:cNvPr>
          <p:cNvSpPr>
            <a:spLocks/>
          </p:cNvSpPr>
          <p:nvPr/>
        </p:nvSpPr>
        <p:spPr bwMode="auto">
          <a:xfrm>
            <a:off x="2339975" y="2449513"/>
            <a:ext cx="360363" cy="1484312"/>
          </a:xfrm>
          <a:prstGeom prst="leftBrace">
            <a:avLst>
              <a:gd name="adj1" fmla="val 34324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73739" name="Text Box 11">
            <a:extLst>
              <a:ext uri="{FF2B5EF4-FFF2-40B4-BE49-F238E27FC236}">
                <a16:creationId xmlns:a16="http://schemas.microsoft.com/office/drawing/2014/main" id="{D5ACB811-CF72-40EC-955C-55153FB3C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2636838"/>
            <a:ext cx="65166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Trocas gasosas, armazenamento de excretas, remoções de sais de cálcio da  casca e incorporação no esqueleto, facilitando a saída do animal ao nascer. </a:t>
            </a:r>
          </a:p>
        </p:txBody>
      </p:sp>
      <p:sp>
        <p:nvSpPr>
          <p:cNvPr id="73740" name="Text Box 12">
            <a:extLst>
              <a:ext uri="{FF2B5EF4-FFF2-40B4-BE49-F238E27FC236}">
                <a16:creationId xmlns:a16="http://schemas.microsoft.com/office/drawing/2014/main" id="{DEE71080-7351-4DB1-B5CF-01810718E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292600"/>
            <a:ext cx="295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BR" altLang="pt-BR" sz="1800">
                <a:latin typeface="Trebuchet MS" panose="020B0603020202020204" pitchFamily="34" charset="0"/>
              </a:rPr>
              <a:t>É reduzido e forma o Cordão Umbilical.</a:t>
            </a:r>
          </a:p>
        </p:txBody>
      </p:sp>
      <p:sp>
        <p:nvSpPr>
          <p:cNvPr id="73741" name="AutoShape 13">
            <a:extLst>
              <a:ext uri="{FF2B5EF4-FFF2-40B4-BE49-F238E27FC236}">
                <a16:creationId xmlns:a16="http://schemas.microsoft.com/office/drawing/2014/main" id="{31B66A21-0612-496A-B4F1-CA3B0D564792}"/>
              </a:ext>
            </a:extLst>
          </p:cNvPr>
          <p:cNvSpPr>
            <a:spLocks/>
          </p:cNvSpPr>
          <p:nvPr/>
        </p:nvSpPr>
        <p:spPr bwMode="auto">
          <a:xfrm>
            <a:off x="2771775" y="4005263"/>
            <a:ext cx="360363" cy="1123950"/>
          </a:xfrm>
          <a:prstGeom prst="leftBrace">
            <a:avLst>
              <a:gd name="adj1" fmla="val 25991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8204273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E6AD992-CAB0-42EB-88E2-D83B9A961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SzPct val="6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 typeface="Wingdings" panose="05000000000000000000" pitchFamily="2" charset="2"/>
              <a:buChar char="n"/>
            </a:pPr>
            <a:endParaRPr kumimoji="0" lang="pt-BR" altLang="pt-BR" sz="2800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DD48F738-2D1A-4148-93A4-C744A6DA2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55036"/>
            <a:ext cx="769620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5701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0"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Placenta</a:t>
            </a: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id="{89340BF6-DD31-4BAF-8DD7-771F64F50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125538"/>
            <a:ext cx="7812088" cy="270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BR" altLang="pt-BR" sz="1800" dirty="0">
                <a:latin typeface="Trebuchet MS" panose="020B0603020202020204" pitchFamily="34" charset="0"/>
              </a:rPr>
              <a:t>Estrutura vascularizados mamíferos que  se forma do Córion + </a:t>
            </a:r>
            <a:r>
              <a:rPr kumimoji="0" lang="pt-BR" altLang="pt-BR" sz="1800" dirty="0" err="1">
                <a:latin typeface="Trebuchet MS" panose="020B0603020202020204" pitchFamily="34" charset="0"/>
              </a:rPr>
              <a:t>Alantóide</a:t>
            </a:r>
            <a:r>
              <a:rPr kumimoji="0" lang="pt-BR" altLang="pt-BR" sz="1800" dirty="0">
                <a:latin typeface="Trebuchet MS" panose="020B0603020202020204" pitchFamily="34" charset="0"/>
              </a:rPr>
              <a:t> e do endométrio materno.</a:t>
            </a:r>
          </a:p>
          <a:p>
            <a:pPr>
              <a:spcBef>
                <a:spcPct val="50000"/>
              </a:spcBef>
            </a:pPr>
            <a:r>
              <a:rPr kumimoji="0" lang="pt-BR" altLang="pt-BR" sz="1800" dirty="0">
                <a:latin typeface="Trebuchet MS" panose="020B0603020202020204" pitchFamily="34" charset="0"/>
              </a:rPr>
              <a:t>Não é considerada por muitos autores como anexo embrionário já que tem uma parte </a:t>
            </a:r>
            <a:r>
              <a:rPr kumimoji="0" lang="pt-BR" altLang="pt-B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rPr>
              <a:t>materna</a:t>
            </a:r>
            <a:r>
              <a:rPr kumimoji="0" lang="pt-BR" altLang="pt-BR" sz="1800" dirty="0">
                <a:latin typeface="Trebuchet MS" panose="020B0603020202020204" pitchFamily="34" charset="0"/>
              </a:rPr>
              <a:t> e outra </a:t>
            </a:r>
            <a:r>
              <a:rPr kumimoji="0" lang="pt-BR" altLang="pt-B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rPr>
              <a:t>fetal</a:t>
            </a:r>
            <a:r>
              <a:rPr kumimoji="0" lang="pt-BR" altLang="pt-BR" sz="1800" dirty="0">
                <a:latin typeface="Trebuchet MS" panose="020B0603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kumimoji="0" lang="pt-BR" altLang="pt-BR" sz="1800" dirty="0">
                <a:latin typeface="Trebuchet MS" panose="020B0603020202020204" pitchFamily="34" charset="0"/>
              </a:rPr>
              <a:t>Permite a troca de substâncias entre o organismo materno e o fetal.</a:t>
            </a:r>
          </a:p>
          <a:p>
            <a:pPr algn="just">
              <a:spcBef>
                <a:spcPct val="50000"/>
              </a:spcBef>
            </a:pPr>
            <a:r>
              <a:rPr kumimoji="0" lang="pt-BR" altLang="pt-BR" sz="1800" dirty="0">
                <a:latin typeface="Trebuchet MS" panose="020B0603020202020204" pitchFamily="34" charset="0"/>
              </a:rPr>
              <a:t>Nos primeiros meses de gestação, a placenta trabalha produzindo hormônio( progesterona) além de substâncias de defesa  (barreira contra infecções), nutrição, respiração e excreção. </a:t>
            </a:r>
          </a:p>
        </p:txBody>
      </p:sp>
      <p:pic>
        <p:nvPicPr>
          <p:cNvPr id="74758" name="Picture 6" descr="slide0011_image010">
            <a:extLst>
              <a:ext uri="{FF2B5EF4-FFF2-40B4-BE49-F238E27FC236}">
                <a16:creationId xmlns:a16="http://schemas.microsoft.com/office/drawing/2014/main" id="{9CD2CD54-6BC7-483A-BA87-8A197196A0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02" y="4504085"/>
            <a:ext cx="2175901" cy="2014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7" descr="slide0018_image011">
            <a:extLst>
              <a:ext uri="{FF2B5EF4-FFF2-40B4-BE49-F238E27FC236}">
                <a16:creationId xmlns:a16="http://schemas.microsoft.com/office/drawing/2014/main" id="{57A4771B-5625-4BB2-8AA2-F8E1446E6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" y="4275788"/>
            <a:ext cx="2225675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0" name="Text Box 8">
            <a:extLst>
              <a:ext uri="{FF2B5EF4-FFF2-40B4-BE49-F238E27FC236}">
                <a16:creationId xmlns:a16="http://schemas.microsoft.com/office/drawing/2014/main" id="{DADC7853-76B6-4D2B-88C2-F5AF472DF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3860800"/>
            <a:ext cx="3960813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BR" altLang="pt-BR" sz="1600" b="1" dirty="0">
                <a:latin typeface="Trebuchet MS" panose="020B0603020202020204" pitchFamily="34" charset="0"/>
              </a:rPr>
              <a:t>Ocorrência: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pt-BR" altLang="pt-BR" sz="1600" dirty="0">
                <a:latin typeface="Trebuchet MS" panose="020B0603020202020204" pitchFamily="34" charset="0"/>
              </a:rPr>
              <a:t> </a:t>
            </a:r>
            <a:r>
              <a:rPr lang="pt-BR" altLang="pt-BR" sz="1600" b="1" dirty="0">
                <a:latin typeface="Trebuchet MS" panose="020B0603020202020204" pitchFamily="34" charset="0"/>
              </a:rPr>
              <a:t>M</a:t>
            </a:r>
            <a:r>
              <a:rPr kumimoji="0" lang="pt-BR" altLang="pt-BR" sz="1600" b="1" dirty="0">
                <a:latin typeface="Trebuchet MS" panose="020B0603020202020204" pitchFamily="34" charset="0"/>
              </a:rPr>
              <a:t>amíferos metatérios </a:t>
            </a:r>
            <a:r>
              <a:rPr kumimoji="0" lang="pt-BR" altLang="pt-BR" sz="1600" dirty="0">
                <a:latin typeface="Trebuchet MS" panose="020B0603020202020204" pitchFamily="34" charset="0"/>
              </a:rPr>
              <a:t>(marsupiais) vivíparos com placenta rudimentar;</a:t>
            </a:r>
          </a:p>
          <a:p>
            <a:pPr>
              <a:spcBef>
                <a:spcPct val="50000"/>
              </a:spcBef>
            </a:pPr>
            <a:r>
              <a:rPr kumimoji="0" lang="pt-BR" altLang="pt-BR" sz="1600" dirty="0">
                <a:latin typeface="Trebuchet MS" panose="020B0603020202020204" pitchFamily="34" charset="0"/>
              </a:rPr>
              <a:t>Ex. Taz, canguru, coala, gambá,..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pt-BR" altLang="pt-BR" sz="1600" dirty="0">
                <a:latin typeface="Trebuchet MS" panose="020B0603020202020204" pitchFamily="34" charset="0"/>
              </a:rPr>
              <a:t> </a:t>
            </a:r>
            <a:r>
              <a:rPr lang="pt-BR" altLang="pt-BR" sz="1600" b="1" dirty="0">
                <a:latin typeface="Trebuchet MS" panose="020B0603020202020204" pitchFamily="34" charset="0"/>
              </a:rPr>
              <a:t>M</a:t>
            </a:r>
            <a:r>
              <a:rPr kumimoji="0" lang="pt-BR" altLang="pt-BR" sz="1600" b="1" dirty="0">
                <a:latin typeface="Trebuchet MS" panose="020B0603020202020204" pitchFamily="34" charset="0"/>
              </a:rPr>
              <a:t>amíferos eutérios </a:t>
            </a:r>
            <a:r>
              <a:rPr kumimoji="0" lang="pt-BR" altLang="pt-BR" sz="1600" dirty="0">
                <a:latin typeface="Trebuchet MS" panose="020B0603020202020204" pitchFamily="34" charset="0"/>
              </a:rPr>
              <a:t>(placentários) vivíparos com placenta desenvolvida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pt-BR" altLang="pt-BR" sz="1600" dirty="0">
                <a:latin typeface="Trebuchet MS" panose="020B0603020202020204" pitchFamily="34" charset="0"/>
              </a:rPr>
              <a:t> </a:t>
            </a:r>
            <a:r>
              <a:rPr kumimoji="0" lang="pt-BR" altLang="pt-BR" sz="1600" dirty="0">
                <a:solidFill>
                  <a:srgbClr val="FF0000"/>
                </a:solidFill>
                <a:latin typeface="Trebuchet MS" panose="020B0603020202020204" pitchFamily="34" charset="0"/>
              </a:rPr>
              <a:t>Não ocorre nos Prototérios </a:t>
            </a:r>
          </a:p>
          <a:p>
            <a:pPr>
              <a:spcBef>
                <a:spcPct val="50000"/>
              </a:spcBef>
            </a:pPr>
            <a:r>
              <a:rPr kumimoji="0" lang="pt-BR" altLang="pt-BR" sz="1600" dirty="0">
                <a:solidFill>
                  <a:srgbClr val="FF0000"/>
                </a:solidFill>
                <a:latin typeface="Trebuchet MS" panose="020B0603020202020204" pitchFamily="34" charset="0"/>
              </a:rPr>
              <a:t>( </a:t>
            </a:r>
            <a:r>
              <a:rPr kumimoji="0" lang="pt-BR" altLang="pt-BR" sz="16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monotrematas</a:t>
            </a:r>
            <a:r>
              <a:rPr kumimoji="0" lang="pt-BR" altLang="pt-BR" sz="1600" dirty="0">
                <a:solidFill>
                  <a:srgbClr val="FF0000"/>
                </a:solidFill>
                <a:latin typeface="Trebuchet MS" panose="020B0603020202020204" pitchFamily="34" charset="0"/>
              </a:rPr>
              <a:t>), botam ovos.</a:t>
            </a:r>
          </a:p>
          <a:p>
            <a:pPr>
              <a:spcBef>
                <a:spcPct val="50000"/>
              </a:spcBef>
            </a:pPr>
            <a:r>
              <a:rPr kumimoji="0" lang="pt-BR" altLang="pt-BR" sz="16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Ex.équidna</a:t>
            </a:r>
            <a:r>
              <a:rPr kumimoji="0" lang="pt-BR" altLang="pt-BR" sz="1600" dirty="0">
                <a:solidFill>
                  <a:srgbClr val="FF0000"/>
                </a:solidFill>
                <a:latin typeface="Trebuchet MS" panose="020B0603020202020204" pitchFamily="34" charset="0"/>
              </a:rPr>
              <a:t> e ornitorrinco)</a:t>
            </a:r>
          </a:p>
        </p:txBody>
      </p:sp>
    </p:spTree>
    <p:extLst>
      <p:ext uri="{BB962C8B-B14F-4D97-AF65-F5344CB8AC3E}">
        <p14:creationId xmlns:p14="http://schemas.microsoft.com/office/powerpoint/2010/main" val="228942350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2">
            <a:extLst>
              <a:ext uri="{FF2B5EF4-FFF2-40B4-BE49-F238E27FC236}">
                <a16:creationId xmlns:a16="http://schemas.microsoft.com/office/drawing/2014/main" id="{DE7452E9-70B2-4BF1-BA7D-D40DF635ED43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412875"/>
            <a:ext cx="8326437" cy="4956175"/>
            <a:chOff x="1383" y="1071"/>
            <a:chExt cx="4066" cy="2896"/>
          </a:xfrm>
        </p:grpSpPr>
        <p:pic>
          <p:nvPicPr>
            <p:cNvPr id="79875" name="Picture 3" descr="sangue mae filhonova">
              <a:extLst>
                <a:ext uri="{FF2B5EF4-FFF2-40B4-BE49-F238E27FC236}">
                  <a16:creationId xmlns:a16="http://schemas.microsoft.com/office/drawing/2014/main" id="{D0D1CF69-7BAA-44CC-A7DE-B4128AFA2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9" t="2873"/>
            <a:stretch>
              <a:fillRect/>
            </a:stretch>
          </p:blipFill>
          <p:spPr bwMode="auto">
            <a:xfrm>
              <a:off x="1973" y="1071"/>
              <a:ext cx="3476" cy="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876" name="Text Box 4">
              <a:extLst>
                <a:ext uri="{FF2B5EF4-FFF2-40B4-BE49-F238E27FC236}">
                  <a16:creationId xmlns:a16="http://schemas.microsoft.com/office/drawing/2014/main" id="{F2E5153D-7CF0-4F3B-BC3B-EA691BCA5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1162"/>
              <a:ext cx="1701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pt-PT" altLang="pt-BR" sz="20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Sangue materno</a:t>
              </a:r>
            </a:p>
          </p:txBody>
        </p:sp>
        <p:sp>
          <p:nvSpPr>
            <p:cNvPr id="79877" name="Text Box 5">
              <a:extLst>
                <a:ext uri="{FF2B5EF4-FFF2-40B4-BE49-F238E27FC236}">
                  <a16:creationId xmlns:a16="http://schemas.microsoft.com/office/drawing/2014/main" id="{9580A3E3-78F2-4AB2-870A-93506B9386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1389"/>
              <a:ext cx="2155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pt-PT" altLang="pt-BR" sz="2000" b="1" dirty="0">
                  <a:solidFill>
                    <a:srgbClr val="000099"/>
                  </a:solidFill>
                  <a:latin typeface="Comic Sans MS" panose="030F0702030302020204" pitchFamily="66" charset="0"/>
                </a:rPr>
                <a:t>Vilosidades coriónicas</a:t>
              </a:r>
            </a:p>
          </p:txBody>
        </p:sp>
        <p:sp>
          <p:nvSpPr>
            <p:cNvPr id="79878" name="Text Box 6">
              <a:extLst>
                <a:ext uri="{FF2B5EF4-FFF2-40B4-BE49-F238E27FC236}">
                  <a16:creationId xmlns:a16="http://schemas.microsoft.com/office/drawing/2014/main" id="{995579FB-6BFE-422B-ADFA-32311985E4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5" y="2069"/>
              <a:ext cx="1701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pt-PT" altLang="pt-BR" sz="20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Veia fetal</a:t>
              </a:r>
            </a:p>
          </p:txBody>
        </p:sp>
        <p:sp>
          <p:nvSpPr>
            <p:cNvPr id="79879" name="Text Box 7">
              <a:extLst>
                <a:ext uri="{FF2B5EF4-FFF2-40B4-BE49-F238E27FC236}">
                  <a16:creationId xmlns:a16="http://schemas.microsoft.com/office/drawing/2014/main" id="{7743E42B-70E2-40CF-A3C8-8FDFB4A21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2387"/>
              <a:ext cx="1701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pt-PT" altLang="pt-BR" sz="20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Artérias fetais</a:t>
              </a:r>
            </a:p>
          </p:txBody>
        </p:sp>
        <p:sp>
          <p:nvSpPr>
            <p:cNvPr id="79880" name="Text Box 8">
              <a:extLst>
                <a:ext uri="{FF2B5EF4-FFF2-40B4-BE49-F238E27FC236}">
                  <a16:creationId xmlns:a16="http://schemas.microsoft.com/office/drawing/2014/main" id="{570736AC-77DB-4CBD-9417-D7919C042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" y="3385"/>
              <a:ext cx="1701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pt-PT" altLang="pt-BR" sz="20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Cordão umbilical</a:t>
              </a:r>
            </a:p>
          </p:txBody>
        </p:sp>
      </p:grpSp>
      <p:sp>
        <p:nvSpPr>
          <p:cNvPr id="79881" name="Text Box 9">
            <a:extLst>
              <a:ext uri="{FF2B5EF4-FFF2-40B4-BE49-F238E27FC236}">
                <a16:creationId xmlns:a16="http://schemas.microsoft.com/office/drawing/2014/main" id="{5A581B17-3F06-4701-84F1-ED6A03A0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4813"/>
            <a:ext cx="417671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pt-PT" altLang="pt-B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Funções da Placenta</a:t>
            </a:r>
          </a:p>
        </p:txBody>
      </p:sp>
      <p:sp>
        <p:nvSpPr>
          <p:cNvPr id="79882" name="Text Box 10">
            <a:extLst>
              <a:ext uri="{FF2B5EF4-FFF2-40B4-BE49-F238E27FC236}">
                <a16:creationId xmlns:a16="http://schemas.microsoft.com/office/drawing/2014/main" id="{7A54CC78-F4E5-42EA-B0DF-BD3348B1C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1412875"/>
            <a:ext cx="2700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pt-PT" altLang="pt-BR" sz="1800" b="1">
                <a:solidFill>
                  <a:srgbClr val="000099"/>
                </a:solidFill>
                <a:latin typeface="Comic Sans MS" panose="030F0702030302020204" pitchFamily="66" charset="0"/>
              </a:rPr>
              <a:t>Artéria materna</a:t>
            </a:r>
          </a:p>
        </p:txBody>
      </p:sp>
      <p:sp>
        <p:nvSpPr>
          <p:cNvPr id="79883" name="Text Box 11">
            <a:extLst>
              <a:ext uri="{FF2B5EF4-FFF2-40B4-BE49-F238E27FC236}">
                <a16:creationId xmlns:a16="http://schemas.microsoft.com/office/drawing/2014/main" id="{DE73E48E-DABB-4E93-84A7-6B830BD9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628775"/>
            <a:ext cx="2700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pt-PT" altLang="pt-BR" sz="1800" b="1">
                <a:solidFill>
                  <a:srgbClr val="000099"/>
                </a:solidFill>
                <a:latin typeface="Comic Sans MS" panose="030F0702030302020204" pitchFamily="66" charset="0"/>
              </a:rPr>
              <a:t>Veia materna</a:t>
            </a:r>
          </a:p>
        </p:txBody>
      </p:sp>
    </p:spTree>
    <p:extLst>
      <p:ext uri="{BB962C8B-B14F-4D97-AF65-F5344CB8AC3E}">
        <p14:creationId xmlns:p14="http://schemas.microsoft.com/office/powerpoint/2010/main" val="129159358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DECE9043-3178-4F8B-9AA2-F05A34159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SzPct val="6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 typeface="Wingdings" panose="05000000000000000000" pitchFamily="2" charset="2"/>
              <a:buChar char="n"/>
            </a:pPr>
            <a:endParaRPr kumimoji="0" lang="pt-BR" altLang="pt-BR" sz="2800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AB485B2C-8965-4703-8CFE-6BCF4EE4A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97" y="398253"/>
            <a:ext cx="769620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5701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0"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Cordão Umbilical</a:t>
            </a:r>
          </a:p>
        </p:txBody>
      </p:sp>
      <p:sp>
        <p:nvSpPr>
          <p:cNvPr id="75781" name="Text Box 5">
            <a:extLst>
              <a:ext uri="{FF2B5EF4-FFF2-40B4-BE49-F238E27FC236}">
                <a16:creationId xmlns:a16="http://schemas.microsoft.com/office/drawing/2014/main" id="{D93E544D-33D3-40DF-BA7F-05DE748AC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164577"/>
            <a:ext cx="7489825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pt-BR" altLang="pt-BR" sz="2000" dirty="0">
                <a:latin typeface="Trebuchet MS" panose="020B0603020202020204" pitchFamily="34" charset="0"/>
              </a:rPr>
              <a:t>É uma exclusividade dos mamíferos. </a:t>
            </a:r>
          </a:p>
          <a:p>
            <a:pPr>
              <a:spcBef>
                <a:spcPct val="50000"/>
              </a:spcBef>
            </a:pPr>
            <a:r>
              <a:rPr kumimoji="0" lang="pt-BR" altLang="pt-BR" sz="2000" dirty="0">
                <a:latin typeface="Trebuchet MS" panose="020B0603020202020204" pitchFamily="34" charset="0"/>
              </a:rPr>
              <a:t>É o elemento de ligação entre o feto e a placenta materna. </a:t>
            </a:r>
          </a:p>
          <a:p>
            <a:pPr>
              <a:spcBef>
                <a:spcPct val="50000"/>
              </a:spcBef>
            </a:pPr>
            <a:r>
              <a:rPr kumimoji="0" lang="pt-BR" altLang="pt-BR" sz="2000" dirty="0">
                <a:latin typeface="Trebuchet MS" panose="020B0603020202020204" pitchFamily="34" charset="0"/>
              </a:rPr>
              <a:t>Apresenta duas artérias e uma única veia, estruturas que garantem a nutrição e respiração do embrião. </a:t>
            </a:r>
          </a:p>
          <a:p>
            <a:pPr>
              <a:spcBef>
                <a:spcPct val="50000"/>
              </a:spcBef>
            </a:pPr>
            <a:r>
              <a:rPr kumimoji="0" lang="pt-BR" altLang="pt-BR" sz="2000" dirty="0">
                <a:latin typeface="Trebuchet MS" panose="020B0603020202020204" pitchFamily="34" charset="0"/>
              </a:rPr>
              <a:t>É formado a partir do </a:t>
            </a:r>
            <a:r>
              <a:rPr kumimoji="0" lang="pt-BR" altLang="pt-BR" sz="2000" dirty="0" err="1">
                <a:latin typeface="Trebuchet MS" panose="020B0603020202020204" pitchFamily="34" charset="0"/>
              </a:rPr>
              <a:t>alantóide</a:t>
            </a:r>
            <a:r>
              <a:rPr kumimoji="0" lang="pt-BR" altLang="pt-BR" sz="2000" dirty="0">
                <a:latin typeface="Trebuchet MS" panose="020B0603020202020204" pitchFamily="34" charset="0"/>
              </a:rPr>
              <a:t> e da vesícula vitelínica.</a:t>
            </a:r>
            <a:r>
              <a:rPr kumimoji="0" lang="pt-BR" altLang="pt-BR" sz="1600" dirty="0">
                <a:latin typeface="Trebuchet MS" panose="020B0603020202020204" pitchFamily="34" charset="0"/>
              </a:rPr>
              <a:t> </a:t>
            </a:r>
          </a:p>
        </p:txBody>
      </p:sp>
      <p:pic>
        <p:nvPicPr>
          <p:cNvPr id="75782" name="Picture 6" descr="nascimento.jpg (53946 bytes)">
            <a:hlinkClick r:id="rId2"/>
            <a:extLst>
              <a:ext uri="{FF2B5EF4-FFF2-40B4-BE49-F238E27FC236}">
                <a16:creationId xmlns:a16="http://schemas.microsoft.com/office/drawing/2014/main" id="{E2360EE5-B4BB-4FFA-983C-42D6072D6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941" y="3613660"/>
            <a:ext cx="4608512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521608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26160A6F-FD4F-4336-B109-1F37AFD24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0" y="1484784"/>
            <a:ext cx="8245299" cy="51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3" name="Rectangle 3">
            <a:extLst>
              <a:ext uri="{FF2B5EF4-FFF2-40B4-BE49-F238E27FC236}">
                <a16:creationId xmlns:a16="http://schemas.microsoft.com/office/drawing/2014/main" id="{A49EB239-AC8F-4A60-8F74-37EB1C1D3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136" y="404664"/>
            <a:ext cx="1863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0" lang="pt-BR" altLang="pt-BR" sz="4400" b="1">
                <a:solidFill>
                  <a:schemeClr val="accent2"/>
                </a:solidFill>
                <a:latin typeface="Arial Black" panose="020B0A04020102020204" pitchFamily="34" charset="0"/>
              </a:rPr>
              <a:t>AVES</a:t>
            </a:r>
          </a:p>
        </p:txBody>
      </p:sp>
    </p:spTree>
    <p:extLst>
      <p:ext uri="{BB962C8B-B14F-4D97-AF65-F5344CB8AC3E}">
        <p14:creationId xmlns:p14="http://schemas.microsoft.com/office/powerpoint/2010/main" val="1121955142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2B9A9196-9E48-4B25-9F71-4193ED810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172400" cy="544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>
            <a:extLst>
              <a:ext uri="{FF2B5EF4-FFF2-40B4-BE49-F238E27FC236}">
                <a16:creationId xmlns:a16="http://schemas.microsoft.com/office/drawing/2014/main" id="{9FB80E6A-E96C-455E-8B8A-B25BF8DBD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862" y="222311"/>
            <a:ext cx="3978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pt-BR" altLang="pt-BR" sz="44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MAMÍFEROS</a:t>
            </a:r>
          </a:p>
        </p:txBody>
      </p:sp>
    </p:spTree>
    <p:extLst>
      <p:ext uri="{BB962C8B-B14F-4D97-AF65-F5344CB8AC3E}">
        <p14:creationId xmlns:p14="http://schemas.microsoft.com/office/powerpoint/2010/main" val="1698612906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124744"/>
            <a:ext cx="85915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40485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96" y="-189860"/>
            <a:ext cx="6987096" cy="7612458"/>
          </a:xfrm>
          <a:prstGeom prst="rect">
            <a:avLst/>
          </a:prstGeom>
        </p:spPr>
      </p:pic>
      <p:pic>
        <p:nvPicPr>
          <p:cNvPr id="20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75" y="656799"/>
            <a:ext cx="6898671" cy="6201200"/>
          </a:xfrm>
          <a:prstGeom prst="rect">
            <a:avLst/>
          </a:prstGeom>
        </p:spPr>
      </p:pic>
      <p:pic>
        <p:nvPicPr>
          <p:cNvPr id="20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554896" y="696118"/>
            <a:ext cx="6187430" cy="6898673"/>
          </a:xfrm>
          <a:prstGeom prst="rect">
            <a:avLst/>
          </a:prstGeom>
        </p:spPr>
      </p:pic>
      <p:pic>
        <p:nvPicPr>
          <p:cNvPr id="20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981076"/>
            <a:ext cx="2447924" cy="922337"/>
          </a:xfrm>
          <a:prstGeom prst="rect">
            <a:avLst/>
          </a:prstGeom>
        </p:spPr>
      </p:pic>
      <p:pic>
        <p:nvPicPr>
          <p:cNvPr id="20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" y="976313"/>
            <a:ext cx="2457449" cy="931862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94535" y="1048512"/>
            <a:ext cx="2286228" cy="8644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660066"/>
                </a:solidFill>
                <a:latin typeface="Arial"/>
                <a:cs typeface="Arial"/>
              </a:rPr>
              <a:t>DECÍDUAS</a:t>
            </a:r>
            <a:endParaRPr sz="1800">
              <a:latin typeface="Arial"/>
              <a:cs typeface="Arial"/>
            </a:endParaRPr>
          </a:p>
          <a:p>
            <a:pPr marL="520712">
              <a:lnSpc>
                <a:spcPct val="100000"/>
              </a:lnSpc>
            </a:pPr>
            <a:r>
              <a:rPr sz="1800" b="1" spc="10" dirty="0">
                <a:solidFill>
                  <a:srgbClr val="660066"/>
                </a:solidFill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660066"/>
                </a:solidFill>
                <a:latin typeface="Arial"/>
                <a:cs typeface="Arial"/>
              </a:rPr>
              <a:t>VILOS CORIÔNICOS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0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2276476"/>
            <a:ext cx="400049" cy="4392612"/>
          </a:xfrm>
          <a:prstGeom prst="rect">
            <a:avLst/>
          </a:prstGeom>
        </p:spPr>
      </p:pic>
      <p:pic>
        <p:nvPicPr>
          <p:cNvPr id="20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" y="2271714"/>
            <a:ext cx="409574" cy="4402137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 rot="-5400000">
            <a:off x="-1190730" y="4266050"/>
            <a:ext cx="3217707" cy="3377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CC0000"/>
                </a:solidFill>
                <a:latin typeface="Arial"/>
                <a:cs typeface="Arial"/>
              </a:rPr>
              <a:t>ANEXOS EMBRIONÁRIOS</a:t>
            </a:r>
            <a:endParaRPr sz="19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265129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4" y="375151"/>
            <a:ext cx="8717526" cy="648284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930207" y="90234"/>
            <a:ext cx="4772796" cy="277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b="1" spc="10" dirty="0">
                <a:solidFill>
                  <a:srgbClr val="C00000"/>
                </a:solidFill>
                <a:latin typeface="Arial"/>
                <a:cs typeface="Arial"/>
              </a:rPr>
              <a:t>EMBRIÕES  DE  3,  4,  10  E  20  SEMANAS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21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" y="115889"/>
            <a:ext cx="2087562" cy="831849"/>
          </a:xfrm>
          <a:prstGeom prst="rect">
            <a:avLst/>
          </a:prstGeom>
        </p:spPr>
      </p:pic>
      <p:pic>
        <p:nvPicPr>
          <p:cNvPr id="21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" y="111126"/>
            <a:ext cx="2097087" cy="841375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316219" y="190565"/>
            <a:ext cx="1760837" cy="78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60734">
              <a:lnSpc>
                <a:spcPct val="100000"/>
              </a:lnSpc>
            </a:pPr>
            <a:r>
              <a:rPr sz="2400" b="1" spc="10" dirty="0">
                <a:solidFill>
                  <a:srgbClr val="660066"/>
                </a:solidFill>
                <a:latin typeface="Arial"/>
                <a:cs typeface="Arial"/>
              </a:rPr>
              <a:t>CORDÃO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b="1" spc="10" dirty="0">
                <a:solidFill>
                  <a:srgbClr val="660066"/>
                </a:solidFill>
                <a:latin typeface="Arial"/>
                <a:cs typeface="Arial"/>
              </a:rPr>
              <a:t>UMBILICAL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1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557338"/>
            <a:ext cx="400049" cy="4392612"/>
          </a:xfrm>
          <a:prstGeom prst="rect">
            <a:avLst/>
          </a:prstGeom>
        </p:spPr>
      </p:pic>
      <p:pic>
        <p:nvPicPr>
          <p:cNvPr id="21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" y="1552577"/>
            <a:ext cx="409574" cy="4402136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 rot="-5400000">
            <a:off x="-1190729" y="3546912"/>
            <a:ext cx="3217707" cy="3377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CC0000"/>
                </a:solidFill>
                <a:latin typeface="Arial"/>
                <a:cs typeface="Arial"/>
              </a:rPr>
              <a:t>ANEXOS EMBRIONÁRIOS</a:t>
            </a:r>
            <a:endParaRPr sz="19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22215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Embriologia animal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Desenvolvimento do embrião</a:t>
            </a:r>
          </a:p>
          <a:p>
            <a:pPr lvl="1"/>
            <a:r>
              <a:rPr lang="pt-BR" dirty="0"/>
              <a:t>Zigoto (Célula-ovo)</a:t>
            </a:r>
          </a:p>
          <a:p>
            <a:pPr lvl="1"/>
            <a:r>
              <a:rPr lang="pt-BR" dirty="0"/>
              <a:t>Embrião</a:t>
            </a:r>
          </a:p>
        </p:txBody>
      </p:sp>
      <p:pic>
        <p:nvPicPr>
          <p:cNvPr id="1026" name="Picture 2" descr="http://www.agravidez.com/wp-content/uploads/zigoto1-480x4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564904"/>
            <a:ext cx="3947462" cy="3980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oladaweb.com/wp-content/uploads/zig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0" y="3830214"/>
            <a:ext cx="3268706" cy="2715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logdalo.com.br/wp-content/uploads/2015/06/Embri%C3%A3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1735"/>
            <a:ext cx="9144000" cy="467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860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8" y="0"/>
            <a:ext cx="8323261" cy="4895850"/>
          </a:xfrm>
          <a:prstGeom prst="rect">
            <a:avLst/>
          </a:prstGeom>
        </p:spPr>
      </p:pic>
      <p:pic>
        <p:nvPicPr>
          <p:cNvPr id="22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1557338"/>
            <a:ext cx="461962" cy="4392611"/>
          </a:xfrm>
          <a:prstGeom prst="rect">
            <a:avLst/>
          </a:prstGeom>
        </p:spPr>
      </p:pic>
      <p:pic>
        <p:nvPicPr>
          <p:cNvPr id="22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1552576"/>
            <a:ext cx="471487" cy="4402136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 rot="-5400000">
            <a:off x="-1504059" y="3506073"/>
            <a:ext cx="3861247" cy="4053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b="1" spc="10" dirty="0">
                <a:solidFill>
                  <a:srgbClr val="CC0000"/>
                </a:solidFill>
                <a:latin typeface="Arial"/>
                <a:cs typeface="Arial"/>
              </a:rPr>
              <a:t>ANEXOS EMBRIONÁRIOS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2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" y="115889"/>
            <a:ext cx="2087562" cy="523874"/>
          </a:xfrm>
          <a:prstGeom prst="rect">
            <a:avLst/>
          </a:prstGeom>
        </p:spPr>
      </p:pic>
      <p:pic>
        <p:nvPicPr>
          <p:cNvPr id="22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" y="111126"/>
            <a:ext cx="2097087" cy="53340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99464" y="195390"/>
            <a:ext cx="2008470" cy="4952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660066"/>
                </a:solidFill>
                <a:latin typeface="Arial"/>
                <a:cs typeface="Arial"/>
              </a:rPr>
              <a:t>PLACENTA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75652" y="4936299"/>
            <a:ext cx="5947471" cy="318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0000FF"/>
                </a:solidFill>
                <a:latin typeface="Arial"/>
                <a:cs typeface="Arial"/>
              </a:rPr>
              <a:t>4  semana = totalmente formada (continua crescendo)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902789" y="4936680"/>
            <a:ext cx="127101" cy="2122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0433FF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423352" y="5696712"/>
            <a:ext cx="1320850" cy="318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008000"/>
                </a:solidFill>
                <a:latin typeface="Arial"/>
                <a:cs typeface="Arial"/>
              </a:rPr>
              <a:t>FUNÇÕES: 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794952" y="5963412"/>
            <a:ext cx="3641059" cy="8644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8000"/>
                </a:solidFill>
                <a:latin typeface="MS PGothic"/>
                <a:cs typeface="MS PGothic"/>
              </a:rPr>
              <a:t>① </a:t>
            </a:r>
            <a:r>
              <a:rPr sz="1800" b="1" spc="10" dirty="0">
                <a:solidFill>
                  <a:srgbClr val="008000"/>
                </a:solidFill>
                <a:latin typeface="Arial"/>
                <a:cs typeface="Arial"/>
              </a:rPr>
              <a:t>Trocas metabólicas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8000"/>
                </a:solidFill>
                <a:latin typeface="MS PGothic"/>
                <a:cs typeface="MS PGothic"/>
              </a:rPr>
              <a:t>② </a:t>
            </a:r>
            <a:r>
              <a:rPr sz="1800" b="1" spc="10" dirty="0">
                <a:solidFill>
                  <a:srgbClr val="008000"/>
                </a:solidFill>
                <a:latin typeface="Arial"/>
                <a:cs typeface="Arial"/>
              </a:rPr>
              <a:t>Barreira para microrganismos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8000"/>
                </a:solidFill>
                <a:latin typeface="MS PGothic"/>
                <a:cs typeface="MS PGothic"/>
              </a:rPr>
              <a:t>③ </a:t>
            </a:r>
            <a:r>
              <a:rPr sz="1800" b="1" spc="10" dirty="0">
                <a:solidFill>
                  <a:srgbClr val="008000"/>
                </a:solidFill>
                <a:latin typeface="Arial"/>
                <a:cs typeface="Arial"/>
              </a:rPr>
              <a:t>Produção de hormônios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24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20" y="4305300"/>
            <a:ext cx="3532779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64512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88"/>
            <a:ext cx="9036048" cy="6399211"/>
          </a:xfrm>
          <a:prstGeom prst="rect">
            <a:avLst/>
          </a:prstGeom>
        </p:spPr>
      </p:pic>
      <p:pic>
        <p:nvPicPr>
          <p:cNvPr id="22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1"/>
            <a:ext cx="2087562" cy="523874"/>
          </a:xfrm>
          <a:prstGeom prst="rect">
            <a:avLst/>
          </a:prstGeom>
        </p:spPr>
      </p:pic>
      <p:pic>
        <p:nvPicPr>
          <p:cNvPr id="22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2097086" cy="52863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15327" y="79501"/>
            <a:ext cx="2008470" cy="4952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660066"/>
                </a:solidFill>
                <a:latin typeface="Arial"/>
                <a:cs typeface="Arial"/>
              </a:rPr>
              <a:t>PLACENTA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863215" y="67437"/>
            <a:ext cx="5081142" cy="318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0000FF"/>
                </a:solidFill>
                <a:latin typeface="Arial"/>
                <a:cs typeface="Arial"/>
              </a:rPr>
              <a:t>Não há mistura  o sangue fetal com o materno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6304853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1143000"/>
          </a:xfrm>
        </p:spPr>
        <p:txBody>
          <a:bodyPr/>
          <a:lstStyle/>
          <a:p>
            <a:pPr algn="ctr"/>
            <a:r>
              <a:rPr lang="en-US" sz="6000"/>
              <a:t>Bem vindos ao mundo da</a:t>
            </a:r>
            <a:endParaRPr lang="pt-BR" sz="6000" b="1"/>
          </a:p>
        </p:txBody>
      </p:sp>
      <p:sp>
        <p:nvSpPr>
          <p:cNvPr id="32771" name="Espaço Reservado para Conteúdo 2"/>
          <p:cNvSpPr>
            <a:spLocks noGrp="1"/>
          </p:cNvSpPr>
          <p:nvPr>
            <p:ph idx="1"/>
          </p:nvPr>
        </p:nvSpPr>
        <p:spPr>
          <a:xfrm>
            <a:off x="1671638" y="5664200"/>
            <a:ext cx="8229600" cy="4389438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en-US" sz="4000"/>
              <a:t>Tenham um ótimo dia !!!</a:t>
            </a:r>
            <a:endParaRPr lang="pt-BR" sz="4000"/>
          </a:p>
        </p:txBody>
      </p:sp>
      <p:pic>
        <p:nvPicPr>
          <p:cNvPr id="32772" name="Picture 2" descr="http://www.fucamp.edu.br/wp-content/uploads/2013/01/BIOLOG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287588"/>
            <a:ext cx="403225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Processo alternativo 2"/>
          <p:cNvSpPr/>
          <p:nvPr/>
        </p:nvSpPr>
        <p:spPr>
          <a:xfrm>
            <a:off x="2249488" y="419100"/>
            <a:ext cx="5037137" cy="11525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Qual a diferença conceitual entre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embriões e fetos</a:t>
            </a:r>
            <a:r>
              <a:rPr lang="pt-BR" b="1" dirty="0">
                <a:solidFill>
                  <a:schemeClr val="bg1"/>
                </a:solidFill>
                <a:latin typeface="Arial" charset="0"/>
              </a:rPr>
              <a:t>? </a:t>
            </a:r>
            <a:r>
              <a:rPr lang="pt-BR" dirty="0"/>
              <a:t> </a:t>
            </a:r>
          </a:p>
        </p:txBody>
      </p:sp>
      <p:sp>
        <p:nvSpPr>
          <p:cNvPr id="4" name="Fluxograma: Processo alternativo 3"/>
          <p:cNvSpPr/>
          <p:nvPr/>
        </p:nvSpPr>
        <p:spPr>
          <a:xfrm>
            <a:off x="1143000" y="2146300"/>
            <a:ext cx="7215188" cy="178276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Arial" pitchFamily="34" charset="0"/>
                <a:cs typeface="Arial" pitchFamily="34" charset="0"/>
              </a:rPr>
              <a:t>Embrião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Pode ser chamado também de zigoto, e  resulta da união do ovócito ao espermatozóide durante a fecundação.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O período  embrionário dura 8 semanas. </a:t>
            </a:r>
          </a:p>
        </p:txBody>
      </p:sp>
      <p:sp>
        <p:nvSpPr>
          <p:cNvPr id="5" name="Fluxograma: Processo alternativo 4"/>
          <p:cNvSpPr/>
          <p:nvPr/>
        </p:nvSpPr>
        <p:spPr>
          <a:xfrm>
            <a:off x="1143000" y="4217988"/>
            <a:ext cx="7215188" cy="178276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Arial" pitchFamily="34" charset="0"/>
                <a:cs typeface="Arial" pitchFamily="34" charset="0"/>
              </a:rPr>
              <a:t>Feto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Corresponde ao ser em desenvolvimento após o período embrionário de 8 a 9 semanas até o nascimento. </a:t>
            </a:r>
          </a:p>
        </p:txBody>
      </p:sp>
    </p:spTree>
    <p:extLst>
      <p:ext uri="{BB962C8B-B14F-4D97-AF65-F5344CB8AC3E}">
        <p14:creationId xmlns:p14="http://schemas.microsoft.com/office/powerpoint/2010/main" val="4258037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Vitelo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rgbClr val="C00000"/>
                </a:solidFill>
              </a:rPr>
              <a:t>Substância de reserva </a:t>
            </a:r>
            <a:r>
              <a:rPr lang="pt-BR" dirty="0"/>
              <a:t>do óvulo </a:t>
            </a:r>
            <a:r>
              <a:rPr lang="pt-BR" dirty="0">
                <a:sym typeface="Wingdings" panose="05000000000000000000" pitchFamily="2" charset="2"/>
              </a:rPr>
              <a:t> Lipídeos e proteínas.</a:t>
            </a:r>
            <a:endParaRPr lang="pt-BR" dirty="0"/>
          </a:p>
        </p:txBody>
      </p:sp>
      <p:pic>
        <p:nvPicPr>
          <p:cNvPr id="3076" name="Picture 4" descr="http://images.slideplayer.com.br/1/335204/slides/slide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7"/>
          <a:stretch/>
        </p:blipFill>
        <p:spPr bwMode="auto">
          <a:xfrm>
            <a:off x="1068540" y="2564904"/>
            <a:ext cx="7006919" cy="4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99069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Cordados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 err="1"/>
              <a:t>Notocorda</a:t>
            </a:r>
            <a:r>
              <a:rPr lang="pt-BR" sz="2000" dirty="0"/>
              <a:t> (</a:t>
            </a:r>
            <a:r>
              <a:rPr lang="pt-BR" sz="2000" dirty="0">
                <a:solidFill>
                  <a:srgbClr val="C00000"/>
                </a:solidFill>
              </a:rPr>
              <a:t>2</a:t>
            </a:r>
            <a:r>
              <a:rPr lang="pt-BR" sz="2000" dirty="0"/>
              <a:t>)</a:t>
            </a:r>
          </a:p>
          <a:p>
            <a:r>
              <a:rPr lang="pt-BR" sz="2000" dirty="0"/>
              <a:t>Sistema nervoso dorsal (</a:t>
            </a:r>
            <a:r>
              <a:rPr lang="pt-BR" sz="2000" dirty="0">
                <a:solidFill>
                  <a:srgbClr val="C00000"/>
                </a:solidFill>
              </a:rPr>
              <a:t>1</a:t>
            </a:r>
            <a:r>
              <a:rPr lang="pt-BR" sz="2000" dirty="0"/>
              <a:t>)</a:t>
            </a:r>
          </a:p>
          <a:p>
            <a:r>
              <a:rPr lang="pt-BR" sz="2000" dirty="0"/>
              <a:t>Fendas na região faringiana (</a:t>
            </a:r>
            <a:r>
              <a:rPr lang="pt-BR" sz="2000" dirty="0">
                <a:solidFill>
                  <a:srgbClr val="C00000"/>
                </a:solidFill>
              </a:rPr>
              <a:t>10 e 11</a:t>
            </a:r>
            <a:r>
              <a:rPr lang="pt-BR" sz="2000" dirty="0"/>
              <a:t>)</a:t>
            </a:r>
          </a:p>
          <a:p>
            <a:r>
              <a:rPr lang="pt-BR" sz="2000" dirty="0"/>
              <a:t>Cauda </a:t>
            </a:r>
            <a:r>
              <a:rPr lang="pt-BR" sz="2000" dirty="0" err="1"/>
              <a:t>pós-anal</a:t>
            </a:r>
            <a:r>
              <a:rPr lang="pt-BR" sz="2000" dirty="0"/>
              <a:t> (</a:t>
            </a:r>
            <a:r>
              <a:rPr lang="pt-BR" sz="2000" dirty="0">
                <a:solidFill>
                  <a:srgbClr val="C00000"/>
                </a:solidFill>
              </a:rPr>
              <a:t>4</a:t>
            </a:r>
            <a:r>
              <a:rPr lang="pt-BR" sz="2000" dirty="0"/>
              <a:t>)</a:t>
            </a:r>
          </a:p>
        </p:txBody>
      </p:sp>
      <p:pic>
        <p:nvPicPr>
          <p:cNvPr id="4100" name="Picture 4" descr="https://upload.wikimedia.org/wikipedia/commons/thumb/d/da/BranchiostomaLanceolatum_PioM.svg/400px-BranchiostomaLanceolatum_PioM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65" y="3524119"/>
            <a:ext cx="6974870" cy="226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colegioweb.com.br/wp-content/uploads/217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05425"/>
            <a:ext cx="3831635" cy="210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cifonauta.cebimar.usp.br/site_media/photos/aem_jCW8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834607"/>
            <a:ext cx="4968552" cy="90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images.slideplayer.com.br/1/47804/slides/slide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10500" r="3926" b="9701"/>
          <a:stretch/>
        </p:blipFill>
        <p:spPr bwMode="auto">
          <a:xfrm>
            <a:off x="179512" y="980728"/>
            <a:ext cx="8792556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64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TS10167455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1758</Words>
  <Application>Microsoft Office PowerPoint</Application>
  <PresentationFormat>Apresentação na tela (4:3)</PresentationFormat>
  <Paragraphs>317</Paragraphs>
  <Slides>62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62</vt:i4>
      </vt:variant>
    </vt:vector>
  </HeadingPairs>
  <TitlesOfParts>
    <vt:vector size="76" baseType="lpstr">
      <vt:lpstr>MS PGothic</vt:lpstr>
      <vt:lpstr>Arial</vt:lpstr>
      <vt:lpstr>Arial Black</vt:lpstr>
      <vt:lpstr>Arial Rounded MT Bold</vt:lpstr>
      <vt:lpstr>Calibri</vt:lpstr>
      <vt:lpstr>Comic Sans MS</vt:lpstr>
      <vt:lpstr>Constantia</vt:lpstr>
      <vt:lpstr>Georgia</vt:lpstr>
      <vt:lpstr>Trebuchet MS</vt:lpstr>
      <vt:lpstr>Verdana</vt:lpstr>
      <vt:lpstr>Wingdings</vt:lpstr>
      <vt:lpstr>Wingdings 2</vt:lpstr>
      <vt:lpstr>TS101674551</vt:lpstr>
      <vt:lpstr>Fluxo</vt:lpstr>
      <vt:lpstr>Revisão - Biologia Embriologia. </vt:lpstr>
      <vt:lpstr>EMBRIOLOGIA</vt:lpstr>
      <vt:lpstr>Apresentação do PowerPoint</vt:lpstr>
      <vt:lpstr>Fecundação</vt:lpstr>
      <vt:lpstr>Apresentação do PowerPoint</vt:lpstr>
      <vt:lpstr>Embriologia animal</vt:lpstr>
      <vt:lpstr>Apresentação do PowerPoint</vt:lpstr>
      <vt:lpstr>Vitelo</vt:lpstr>
      <vt:lpstr>Cordados</vt:lpstr>
      <vt:lpstr>Tipos de ovos</vt:lpstr>
      <vt:lpstr>Oligolécitos / Alécitos - São ovos que apresentam pouco vitelo distribuído de forma uniforme por todo o citoplasma. São encontrados nos equinodermos, protocordados e mamíferos.  Telolécitos Incompletos / Heterolécitos – São ovos que apresentam uma quantidade média de vitelo distribuída de forma desigual pelo citoplasma. Encontrado nos anfíbios.  Telolécitos completos / Megalécitos – São ovos que apresentam uma grande quantidade de vitelo concentrada no pólo vegetativo. Encontrado nos peixes, répteis e aves.  Centrolécitos - vitelo no centro da célula. Encontrado nos artrópodes. </vt:lpstr>
      <vt:lpstr>Tipos de Segmentação/Clivagem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EMBRIOGÊNESE Humana</vt:lpstr>
      <vt:lpstr>Mórula</vt:lpstr>
      <vt:lpstr>Blástula</vt:lpstr>
      <vt:lpstr>Apresentação do PowerPoint</vt:lpstr>
      <vt:lpstr>              GASTRULAÇÃO  Ocorre a formação do arquêntero, do blastóporo, da Mesentoderme, esta irá originar a mesoderme, a endoderme e da Ectoderme.  </vt:lpstr>
      <vt:lpstr>GASTRULAÇÃO</vt:lpstr>
      <vt:lpstr>Gástrula</vt:lpstr>
      <vt:lpstr>Apresentação do PowerPoint</vt:lpstr>
      <vt:lpstr>Apresentação do PowerPoint</vt:lpstr>
      <vt:lpstr>            NEURULAÇÃO  Ocorre a formação do Tubo Neural e da Notocorda. A Notocorda nos vertebrados é substituída pela coluna vertebral.</vt:lpstr>
      <vt:lpstr>Nêurula</vt:lpstr>
      <vt:lpstr>NEURULAÇÃO</vt:lpstr>
      <vt:lpstr>NEURULAÇÃO</vt:lpstr>
      <vt:lpstr>Apresentação do PowerPoint</vt:lpstr>
      <vt:lpstr>Apresentação do PowerPoint</vt:lpstr>
      <vt:lpstr>Apresentação do PowerPoint</vt:lpstr>
      <vt:lpstr>Apresentação do PowerPoint</vt:lpstr>
      <vt:lpstr>             Organogênese  Ocorre a formação dos órgãos.   ECTODERME - Epiderme e seus anexos,sistema nervoso, algumas glândulas exócrina, revestimento bucal.   MESODERME – Derme, notocorda (posteriormente é substituída por vértebras),esqueleto axial (coluna),aparelho urogenital,sistema circulatório e  esqueleto apendicular (membros)  ENDODERME - Epitélio respiratório, glândulas e epitélios do tubo digestivo, revestimento interno da bexiga.</vt:lpstr>
      <vt:lpstr>Organogênese</vt:lpstr>
      <vt:lpstr>EMBRIOGÊNESE</vt:lpstr>
      <vt:lpstr>Apresentação do PowerPoint</vt:lpstr>
      <vt:lpstr>CRESCIMENTO E DESENVOLVIMENTO FETAL</vt:lpstr>
      <vt:lpstr>CRESCIMENTO E DESENVOLVIMENTO FETAL</vt:lpstr>
      <vt:lpstr>CRESCIMENTO E DESENVOLVIMENTO FETAL</vt:lpstr>
      <vt:lpstr>CRESCIMENTO E DESENVOLVIMENTO FETAL</vt:lpstr>
      <vt:lpstr>CRESCIMENTO E DESENVOLVIMENTO FETAL</vt:lpstr>
      <vt:lpstr>CRESCIMENTO E DESENVOLVIMENTO FETAL</vt:lpstr>
      <vt:lpstr>CRESCIMENTO E DESENVOLVIMENTO FETAL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Bem vindos ao mundo 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Fisiologia de Doenças Metabólicas  Alterations in the spermatic function generated by obesity in rats.</dc:title>
  <dc:creator/>
  <cp:lastModifiedBy/>
  <cp:revision>42</cp:revision>
  <dcterms:created xsi:type="dcterms:W3CDTF">2011-10-17T22:24:22Z</dcterms:created>
  <dcterms:modified xsi:type="dcterms:W3CDTF">2024-06-07T12:52:24Z</dcterms:modified>
  <cp:version/>
</cp:coreProperties>
</file>